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155"/>
  </p:notesMasterIdLst>
  <p:handoutMasterIdLst>
    <p:handoutMasterId r:id="rId156"/>
  </p:handoutMasterIdLst>
  <p:sldIdLst>
    <p:sldId id="256" r:id="rId5"/>
    <p:sldId id="464" r:id="rId6"/>
    <p:sldId id="465" r:id="rId7"/>
    <p:sldId id="467" r:id="rId8"/>
    <p:sldId id="672" r:id="rId9"/>
    <p:sldId id="680" r:id="rId10"/>
    <p:sldId id="696" r:id="rId11"/>
    <p:sldId id="697" r:id="rId12"/>
    <p:sldId id="698" r:id="rId13"/>
    <p:sldId id="699" r:id="rId14"/>
    <p:sldId id="700" r:id="rId15"/>
    <p:sldId id="701" r:id="rId16"/>
    <p:sldId id="687" r:id="rId17"/>
    <p:sldId id="702" r:id="rId18"/>
    <p:sldId id="695" r:id="rId19"/>
    <p:sldId id="703" r:id="rId20"/>
    <p:sldId id="704" r:id="rId21"/>
    <p:sldId id="705" r:id="rId22"/>
    <p:sldId id="706" r:id="rId23"/>
    <p:sldId id="707" r:id="rId24"/>
    <p:sldId id="708" r:id="rId25"/>
    <p:sldId id="709" r:id="rId26"/>
    <p:sldId id="710" r:id="rId27"/>
    <p:sldId id="711" r:id="rId28"/>
    <p:sldId id="712" r:id="rId29"/>
    <p:sldId id="713" r:id="rId30"/>
    <p:sldId id="714" r:id="rId31"/>
    <p:sldId id="715" r:id="rId32"/>
    <p:sldId id="716" r:id="rId33"/>
    <p:sldId id="717" r:id="rId34"/>
    <p:sldId id="718" r:id="rId35"/>
    <p:sldId id="719" r:id="rId36"/>
    <p:sldId id="720" r:id="rId37"/>
    <p:sldId id="721" r:id="rId38"/>
    <p:sldId id="722" r:id="rId39"/>
    <p:sldId id="723" r:id="rId40"/>
    <p:sldId id="724" r:id="rId41"/>
    <p:sldId id="725" r:id="rId42"/>
    <p:sldId id="726" r:id="rId43"/>
    <p:sldId id="727" r:id="rId44"/>
    <p:sldId id="728" r:id="rId45"/>
    <p:sldId id="729" r:id="rId46"/>
    <p:sldId id="730" r:id="rId47"/>
    <p:sldId id="731" r:id="rId48"/>
    <p:sldId id="732" r:id="rId49"/>
    <p:sldId id="733" r:id="rId50"/>
    <p:sldId id="734" r:id="rId51"/>
    <p:sldId id="735" r:id="rId52"/>
    <p:sldId id="736" r:id="rId53"/>
    <p:sldId id="737" r:id="rId54"/>
    <p:sldId id="738" r:id="rId55"/>
    <p:sldId id="739" r:id="rId56"/>
    <p:sldId id="740" r:id="rId57"/>
    <p:sldId id="741" r:id="rId58"/>
    <p:sldId id="742" r:id="rId59"/>
    <p:sldId id="743" r:id="rId60"/>
    <p:sldId id="744" r:id="rId61"/>
    <p:sldId id="745" r:id="rId62"/>
    <p:sldId id="747" r:id="rId63"/>
    <p:sldId id="746" r:id="rId64"/>
    <p:sldId id="748" r:id="rId65"/>
    <p:sldId id="749" r:id="rId66"/>
    <p:sldId id="750" r:id="rId67"/>
    <p:sldId id="751" r:id="rId68"/>
    <p:sldId id="752" r:id="rId69"/>
    <p:sldId id="753" r:id="rId70"/>
    <p:sldId id="754" r:id="rId71"/>
    <p:sldId id="755" r:id="rId72"/>
    <p:sldId id="756" r:id="rId73"/>
    <p:sldId id="757" r:id="rId74"/>
    <p:sldId id="758" r:id="rId75"/>
    <p:sldId id="760" r:id="rId76"/>
    <p:sldId id="759" r:id="rId77"/>
    <p:sldId id="761" r:id="rId78"/>
    <p:sldId id="762" r:id="rId79"/>
    <p:sldId id="763" r:id="rId80"/>
    <p:sldId id="764" r:id="rId81"/>
    <p:sldId id="765" r:id="rId82"/>
    <p:sldId id="766" r:id="rId83"/>
    <p:sldId id="767" r:id="rId84"/>
    <p:sldId id="768" r:id="rId85"/>
    <p:sldId id="769" r:id="rId86"/>
    <p:sldId id="770" r:id="rId87"/>
    <p:sldId id="771" r:id="rId88"/>
    <p:sldId id="772" r:id="rId89"/>
    <p:sldId id="773" r:id="rId90"/>
    <p:sldId id="774" r:id="rId91"/>
    <p:sldId id="775" r:id="rId92"/>
    <p:sldId id="776" r:id="rId93"/>
    <p:sldId id="777" r:id="rId94"/>
    <p:sldId id="778" r:id="rId95"/>
    <p:sldId id="779" r:id="rId96"/>
    <p:sldId id="780" r:id="rId97"/>
    <p:sldId id="781" r:id="rId98"/>
    <p:sldId id="782" r:id="rId99"/>
    <p:sldId id="783" r:id="rId100"/>
    <p:sldId id="784" r:id="rId101"/>
    <p:sldId id="785" r:id="rId102"/>
    <p:sldId id="786" r:id="rId103"/>
    <p:sldId id="787" r:id="rId104"/>
    <p:sldId id="788" r:id="rId105"/>
    <p:sldId id="789" r:id="rId106"/>
    <p:sldId id="790" r:id="rId107"/>
    <p:sldId id="791" r:id="rId108"/>
    <p:sldId id="792" r:id="rId109"/>
    <p:sldId id="793" r:id="rId110"/>
    <p:sldId id="794" r:id="rId111"/>
    <p:sldId id="795" r:id="rId112"/>
    <p:sldId id="796" r:id="rId113"/>
    <p:sldId id="797" r:id="rId114"/>
    <p:sldId id="798" r:id="rId115"/>
    <p:sldId id="799" r:id="rId116"/>
    <p:sldId id="800" r:id="rId117"/>
    <p:sldId id="801" r:id="rId118"/>
    <p:sldId id="802" r:id="rId119"/>
    <p:sldId id="803" r:id="rId120"/>
    <p:sldId id="804" r:id="rId121"/>
    <p:sldId id="805" r:id="rId122"/>
    <p:sldId id="806" r:id="rId123"/>
    <p:sldId id="807" r:id="rId124"/>
    <p:sldId id="808" r:id="rId125"/>
    <p:sldId id="809" r:id="rId126"/>
    <p:sldId id="810" r:id="rId127"/>
    <p:sldId id="811" r:id="rId128"/>
    <p:sldId id="812" r:id="rId129"/>
    <p:sldId id="813" r:id="rId130"/>
    <p:sldId id="814" r:id="rId131"/>
    <p:sldId id="815" r:id="rId132"/>
    <p:sldId id="816" r:id="rId133"/>
    <p:sldId id="817" r:id="rId134"/>
    <p:sldId id="818" r:id="rId135"/>
    <p:sldId id="819" r:id="rId136"/>
    <p:sldId id="820" r:id="rId137"/>
    <p:sldId id="821" r:id="rId138"/>
    <p:sldId id="822" r:id="rId139"/>
    <p:sldId id="823" r:id="rId140"/>
    <p:sldId id="824" r:id="rId141"/>
    <p:sldId id="825" r:id="rId142"/>
    <p:sldId id="826" r:id="rId143"/>
    <p:sldId id="827" r:id="rId144"/>
    <p:sldId id="828" r:id="rId145"/>
    <p:sldId id="829" r:id="rId146"/>
    <p:sldId id="830" r:id="rId147"/>
    <p:sldId id="831" r:id="rId148"/>
    <p:sldId id="832" r:id="rId149"/>
    <p:sldId id="833" r:id="rId150"/>
    <p:sldId id="834" r:id="rId151"/>
    <p:sldId id="835" r:id="rId152"/>
    <p:sldId id="836" r:id="rId153"/>
    <p:sldId id="837" r:id="rId154"/>
  </p:sldIdLst>
  <p:sldSz cx="9144000" cy="6858000" type="screen4x3"/>
  <p:notesSz cx="9928225" cy="6797675"/>
  <p:custDataLst>
    <p:tags r:id="rId1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deroth" initials="E" lastIdx="3" clrIdx="0">
    <p:extLst>
      <p:ext uri="{19B8F6BF-5375-455C-9EA6-DF929625EA0E}">
        <p15:presenceInfo xmlns:p15="http://schemas.microsoft.com/office/powerpoint/2012/main" userId="Endero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EDFCE5"/>
    <a:srgbClr val="F2FAE5"/>
    <a:srgbClr val="FEF1E1"/>
    <a:srgbClr val="FFFFFF"/>
    <a:srgbClr val="FCEBE3"/>
    <a:srgbClr val="FBABAB"/>
    <a:srgbClr val="F2AEB4"/>
    <a:srgbClr val="EDF4FA"/>
    <a:srgbClr val="F2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4" autoAdjust="0"/>
    <p:restoredTop sz="95141" autoAdjust="0"/>
  </p:normalViewPr>
  <p:slideViewPr>
    <p:cSldViewPr>
      <p:cViewPr varScale="1">
        <p:scale>
          <a:sx n="82" d="100"/>
          <a:sy n="82" d="100"/>
        </p:scale>
        <p:origin x="96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40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presProps" Target="presProp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viewProps" Target="viewProps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handoutMaster" Target="handoutMasters/handoutMaster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tags" Target="tags/tag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5C127-53EC-4625-8674-123C41A42ABE}" type="datetimeFigureOut">
              <a:rPr lang="en-GB" smtClean="0"/>
              <a:pPr/>
              <a:t>12/09/2018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00F7-D8A8-45F0-BED4-A73ECE48174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4DA8F5-F804-4FB2-8A6B-A884CF09C514}" type="datetimeFigureOut">
              <a:rPr lang="en-US"/>
              <a:pPr>
                <a:defRPr/>
              </a:pPr>
              <a:t>9/12/2018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C00DB4-E585-43D3-9A29-E1C42556C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2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0FBC8F-7200-45DD-A4E3-40F9EE47178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96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39212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34641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1632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8529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2577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07303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45862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84372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35811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26654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82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82677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67253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36849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14524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00924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2687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70992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15818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37228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58748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38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89901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04803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94341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05146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86057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17735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76089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84368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58483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75435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049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90059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01194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92349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27313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91072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69075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73795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38045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90448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55515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446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52104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97247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11497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90557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85327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96822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99343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68001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73004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05570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52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38953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8709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623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816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435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51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080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914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8263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669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254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63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366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414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285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238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63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831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750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2986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9552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1853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757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501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34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2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130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04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35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7615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1518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547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441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5376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856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8971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4789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9629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739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7149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4556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8611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8387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6615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7222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236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6203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0873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7610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91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1515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6019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2741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603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2048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407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0185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4630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0445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7708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876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9858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5869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27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3446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66865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3779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450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0532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0619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4049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99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3622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4051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4204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798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26255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49096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3603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236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4132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1097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346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85556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66917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70612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73497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61687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8725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14633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8848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03031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9078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37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6.xml"/><Relationship Id="rId3" Type="http://schemas.openxmlformats.org/officeDocument/2006/relationships/slide" Target="../slides/slide13.xml"/><Relationship Id="rId7" Type="http://schemas.openxmlformats.org/officeDocument/2006/relationships/slide" Target="../slides/slide55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4.xml"/><Relationship Id="rId5" Type="http://schemas.openxmlformats.org/officeDocument/2006/relationships/slide" Target="../slides/slide32.xml"/><Relationship Id="rId4" Type="http://schemas.openxmlformats.org/officeDocument/2006/relationships/slide" Target="../slides/slide20.xml"/><Relationship Id="rId9" Type="http://schemas.openxmlformats.org/officeDocument/2006/relationships/slide" Target="../slides/slide89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" Target="../slides/slide20.xml"/><Relationship Id="rId7" Type="http://schemas.openxmlformats.org/officeDocument/2006/relationships/slide" Target="../slides/slide66.xml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5.xml"/><Relationship Id="rId5" Type="http://schemas.openxmlformats.org/officeDocument/2006/relationships/slide" Target="../slides/slide44.xml"/><Relationship Id="rId4" Type="http://schemas.openxmlformats.org/officeDocument/2006/relationships/slide" Target="../slides/slide32.xml"/><Relationship Id="rId9" Type="http://schemas.openxmlformats.org/officeDocument/2006/relationships/slide" Target="../slides/slide8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6.xml"/><Relationship Id="rId3" Type="http://schemas.openxmlformats.org/officeDocument/2006/relationships/slide" Target="../slides/slide13.xml"/><Relationship Id="rId7" Type="http://schemas.openxmlformats.org/officeDocument/2006/relationships/slide" Target="../slides/slide55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4.xml"/><Relationship Id="rId5" Type="http://schemas.openxmlformats.org/officeDocument/2006/relationships/slide" Target="../slides/slide32.xml"/><Relationship Id="rId4" Type="http://schemas.openxmlformats.org/officeDocument/2006/relationships/slide" Target="../slides/slide20.xml"/><Relationship Id="rId9" Type="http://schemas.openxmlformats.org/officeDocument/2006/relationships/slide" Target="../slides/slide8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6.xml"/><Relationship Id="rId3" Type="http://schemas.openxmlformats.org/officeDocument/2006/relationships/slide" Target="../slides/slide13.xml"/><Relationship Id="rId7" Type="http://schemas.openxmlformats.org/officeDocument/2006/relationships/slide" Target="../slides/slide55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4.xml"/><Relationship Id="rId5" Type="http://schemas.openxmlformats.org/officeDocument/2006/relationships/slide" Target="../slides/slide32.xml"/><Relationship Id="rId4" Type="http://schemas.openxmlformats.org/officeDocument/2006/relationships/slide" Target="../slides/slide20.xml"/><Relationship Id="rId9" Type="http://schemas.openxmlformats.org/officeDocument/2006/relationships/slide" Target="../slides/slide8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6.xml"/><Relationship Id="rId3" Type="http://schemas.openxmlformats.org/officeDocument/2006/relationships/slide" Target="../slides/slide13.xml"/><Relationship Id="rId7" Type="http://schemas.openxmlformats.org/officeDocument/2006/relationships/slide" Target="../slides/slide55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4.xml"/><Relationship Id="rId5" Type="http://schemas.openxmlformats.org/officeDocument/2006/relationships/slide" Target="../slides/slide32.xml"/><Relationship Id="rId4" Type="http://schemas.openxmlformats.org/officeDocument/2006/relationships/slide" Target="../slides/slide20.xml"/><Relationship Id="rId9" Type="http://schemas.openxmlformats.org/officeDocument/2006/relationships/slide" Target="../slides/slide8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ookeWe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71566" y="5515444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382054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5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 Same Side Corner Rectangle 16">
            <a:hlinkClick r:id="rId6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7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 Same Side Corner Rectangle 18">
            <a:hlinkClick r:id="rId8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8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 Same Side Corner Rectangle 28">
            <a:hlinkClick r:id="rId9" action="ppaction://hlinksldjump"/>
          </p:cNvPr>
          <p:cNvSpPr/>
          <p:nvPr userDrawn="1"/>
        </p:nvSpPr>
        <p:spPr>
          <a:xfrm>
            <a:off x="6444208" y="692696"/>
            <a:ext cx="36004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23">
            <a:hlinkClick r:id="rId2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26">
            <a:hlinkClick r:id="rId3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4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 Same Side Corner Rectangle 29">
            <a:hlinkClick r:id="rId5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Same Side Corner Rectangle 30">
            <a:hlinkClick r:id="rId6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 Same Side Corner Rectangle 31">
            <a:hlinkClick r:id="rId7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 Same Side Corner Rectangle 32">
            <a:hlinkClick r:id="rId7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580112" y="1225296"/>
            <a:ext cx="3200036" cy="532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ame Side Corner Rectangle 13">
            <a:hlinkClick r:id="rId9" action="ppaction://hlinksldjump"/>
          </p:cNvPr>
          <p:cNvSpPr/>
          <p:nvPr userDrawn="1"/>
        </p:nvSpPr>
        <p:spPr>
          <a:xfrm>
            <a:off x="6444208" y="692696"/>
            <a:ext cx="36004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ame Side Corner Rectangle 14">
            <a:hlinkClick r:id="rId3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4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5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6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7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 Same Side Corner Rectangle 21">
            <a:hlinkClick r:id="rId8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8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9" action="ppaction://hlinksldjump"/>
          </p:cNvPr>
          <p:cNvSpPr/>
          <p:nvPr userDrawn="1"/>
        </p:nvSpPr>
        <p:spPr>
          <a:xfrm>
            <a:off x="6444208" y="692696"/>
            <a:ext cx="36004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Round Same Side Corner Rectangle 14">
            <a:hlinkClick r:id="rId3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4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5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6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7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8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8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 Same Side Corner Rectangle 29">
            <a:hlinkClick r:id="rId9" action="ppaction://hlinksldjump"/>
          </p:cNvPr>
          <p:cNvSpPr/>
          <p:nvPr userDrawn="1"/>
        </p:nvSpPr>
        <p:spPr>
          <a:xfrm>
            <a:off x="6444208" y="692696"/>
            <a:ext cx="36004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67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Snip Single Corner Rectangle 1"/>
          <p:cNvSpPr/>
          <p:nvPr userDrawn="1"/>
        </p:nvSpPr>
        <p:spPr>
          <a:xfrm>
            <a:off x="179512" y="1137707"/>
            <a:ext cx="8708456" cy="5531653"/>
          </a:xfrm>
          <a:custGeom>
            <a:avLst/>
            <a:gdLst>
              <a:gd name="connsiteX0" fmla="*/ 0 w 8696199"/>
              <a:gd name="connsiteY0" fmla="*/ 0 h 5531653"/>
              <a:gd name="connsiteX1" fmla="*/ 7774238 w 8696199"/>
              <a:gd name="connsiteY1" fmla="*/ 0 h 5531653"/>
              <a:gd name="connsiteX2" fmla="*/ 8696199 w 8696199"/>
              <a:gd name="connsiteY2" fmla="*/ 921961 h 5531653"/>
              <a:gd name="connsiteX3" fmla="*/ 8696199 w 8696199"/>
              <a:gd name="connsiteY3" fmla="*/ 5531653 h 5531653"/>
              <a:gd name="connsiteX4" fmla="*/ 0 w 8696199"/>
              <a:gd name="connsiteY4" fmla="*/ 5531653 h 5531653"/>
              <a:gd name="connsiteX5" fmla="*/ 0 w 8696199"/>
              <a:gd name="connsiteY5" fmla="*/ 0 h 5531653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696199 w 8751063"/>
              <a:gd name="connsiteY2" fmla="*/ 921961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8743502 w 8751063"/>
              <a:gd name="connsiteY1" fmla="*/ 54864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10407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65271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43502" h="5531653">
                <a:moveTo>
                  <a:pt x="0" y="0"/>
                </a:moveTo>
                <a:lnTo>
                  <a:pt x="8743502" y="54864"/>
                </a:lnTo>
                <a:cubicBezTo>
                  <a:pt x="8739926" y="1404600"/>
                  <a:pt x="8736351" y="3302977"/>
                  <a:pt x="8732775" y="4652713"/>
                </a:cubicBezTo>
                <a:lnTo>
                  <a:pt x="8147559" y="5513365"/>
                </a:lnTo>
                <a:lnTo>
                  <a:pt x="0" y="5531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ame Side Corner Rectangle 13">
            <a:hlinkClick r:id="rId3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4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5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6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26">
            <a:hlinkClick r:id="rId7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8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 Same Side Corner Rectangle 28">
            <a:hlinkClick r:id="rId8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 Same Side Corner Rectangle 29">
            <a:hlinkClick r:id="rId9" action="ppaction://hlinksldjump"/>
          </p:cNvPr>
          <p:cNvSpPr/>
          <p:nvPr userDrawn="1"/>
        </p:nvSpPr>
        <p:spPr>
          <a:xfrm>
            <a:off x="6444208" y="692696"/>
            <a:ext cx="36004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-13648" y="5937012"/>
            <a:ext cx="3203848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" y="5924550"/>
            <a:ext cx="2339752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949279"/>
            <a:ext cx="1913746" cy="922841"/>
          </a:xfrm>
          <a:prstGeom prst="rtTriangle">
            <a:avLst/>
          </a:prstGeom>
          <a:blipFill>
            <a:blip r:embed="rId8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>
            <a:stCxn id="14" idx="0"/>
            <a:endCxn id="14" idx="4"/>
          </p:cNvCxnSpPr>
          <p:nvPr/>
        </p:nvCxnSpPr>
        <p:spPr>
          <a:xfrm rot="16200000" flipH="1">
            <a:off x="489410" y="5453826"/>
            <a:ext cx="922841" cy="191374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492922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5" r:id="rId3"/>
    <p:sldLayoutId id="2147483718" r:id="rId4"/>
    <p:sldLayoutId id="2147483716" r:id="rId5"/>
    <p:sldLayoutId id="2147483717" r:id="rId6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21792" indent="-228600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9536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3716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9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99.png"/><Relationship Id="rId4" Type="http://schemas.openxmlformats.org/officeDocument/2006/relationships/image" Target="../media/image91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10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55.png"/><Relationship Id="rId4" Type="http://schemas.openxmlformats.org/officeDocument/2006/relationships/image" Target="../media/image95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png"/><Relationship Id="rId4" Type="http://schemas.openxmlformats.org/officeDocument/2006/relationships/image" Target="../media/image1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2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00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2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2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2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png"/><Relationship Id="rId4" Type="http://schemas.openxmlformats.org/officeDocument/2006/relationships/image" Target="../media/image2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113.png"/><Relationship Id="rId4" Type="http://schemas.openxmlformats.org/officeDocument/2006/relationships/image" Target="../media/image4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1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png"/><Relationship Id="rId4" Type="http://schemas.openxmlformats.org/officeDocument/2006/relationships/image" Target="../media/image1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118.png"/><Relationship Id="rId4" Type="http://schemas.openxmlformats.org/officeDocument/2006/relationships/image" Target="../media/image1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2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2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27.png"/><Relationship Id="rId9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png"/><Relationship Id="rId4" Type="http://schemas.openxmlformats.org/officeDocument/2006/relationships/image" Target="../media/image2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2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13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1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3.png"/><Relationship Id="rId4" Type="http://schemas.openxmlformats.org/officeDocument/2006/relationships/image" Target="../media/image1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34.png"/><Relationship Id="rId4" Type="http://schemas.openxmlformats.org/officeDocument/2006/relationships/image" Target="../media/image1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png"/><Relationship Id="rId4" Type="http://schemas.openxmlformats.org/officeDocument/2006/relationships/image" Target="../media/image2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6.png"/><Relationship Id="rId4" Type="http://schemas.openxmlformats.org/officeDocument/2006/relationships/image" Target="../media/image2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7.png"/><Relationship Id="rId4" Type="http://schemas.openxmlformats.org/officeDocument/2006/relationships/image" Target="../media/image2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0.png"/><Relationship Id="rId5" Type="http://schemas.openxmlformats.org/officeDocument/2006/relationships/image" Target="../media/image27.png"/><Relationship Id="rId4" Type="http://schemas.openxmlformats.org/officeDocument/2006/relationships/image" Target="../media/image3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27.png"/><Relationship Id="rId4" Type="http://schemas.openxmlformats.org/officeDocument/2006/relationships/image" Target="../media/image4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5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27.png"/><Relationship Id="rId4" Type="http://schemas.openxmlformats.org/officeDocument/2006/relationships/image" Target="../media/image5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66.png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2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2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2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2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2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9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16632"/>
            <a:ext cx="8928992" cy="1708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409832" y="116632"/>
            <a:ext cx="655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Mathematics (9-1) - </a:t>
            </a:r>
            <a:r>
              <a:rPr lang="en-GB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iGCSE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2018-20</a:t>
            </a: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 09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" y="178371"/>
            <a:ext cx="2162168" cy="15849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373216"/>
            <a:ext cx="8784976" cy="771076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5200"/>
              </a:lnSpc>
            </a:pPr>
            <a:r>
              <a:rPr lang="en-US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8 </a:t>
            </a:r>
            <a:r>
              <a:rPr lang="en-US" sz="6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en-US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Transformations And Constructions</a:t>
            </a:r>
            <a:endParaRPr lang="en-GB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7509" y="1880031"/>
            <a:ext cx="6908987" cy="3133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7504" y="1886809"/>
            <a:ext cx="2020004" cy="31331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3246539"/>
            <a:ext cx="4997706" cy="1766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360" dirty="0"/>
              <a:t>Scale drawings and bearings are used in navigation. Ships and planes use them to guide their direction of travel. What is your bearing when </a:t>
            </a:r>
            <a:r>
              <a:rPr lang="en-US" sz="1360" dirty="0" smtClean="0"/>
              <a:t>travelling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360" dirty="0" smtClean="0"/>
              <a:t>South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360" dirty="0" smtClean="0"/>
              <a:t>West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360" dirty="0" smtClean="0"/>
              <a:t>South-east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360" dirty="0" smtClean="0"/>
              <a:t>North-west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360" dirty="0" smtClean="0"/>
              <a:t>South-west</a:t>
            </a:r>
            <a:endParaRPr lang="en-US" sz="136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638" indent="-401638">
              <a:buClr>
                <a:srgbClr val="C00000"/>
              </a:buClr>
              <a:buFont typeface="+mj-lt"/>
              <a:buAutoNum type="arabicPeriod" startAt="8"/>
              <a:tabLst>
                <a:tab pos="2743200" algn="l"/>
              </a:tabLst>
            </a:pPr>
            <a:r>
              <a:rPr lang="en-US" sz="2400" dirty="0"/>
              <a:t>Copy and rotate this shape 180° </a:t>
            </a:r>
            <a:r>
              <a:rPr lang="en-US" sz="2400" dirty="0" smtClean="0"/>
              <a:t>about the </a:t>
            </a:r>
            <a:r>
              <a:rPr lang="en-US" sz="2400" dirty="0"/>
              <a:t>centre of rotation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401638" indent="-401638">
              <a:buClr>
                <a:srgbClr val="C00000"/>
              </a:buClr>
              <a:buFont typeface="+mj-lt"/>
              <a:buAutoNum type="arabicPeriod" startAt="8"/>
              <a:tabLst>
                <a:tab pos="2743200" algn="l"/>
              </a:tabLst>
            </a:pPr>
            <a:r>
              <a:rPr lang="en-US" sz="2400" dirty="0"/>
              <a:t>Copy this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shape. </a:t>
            </a:r>
            <a:br>
              <a:rPr lang="en-US" sz="2400" dirty="0" smtClean="0"/>
            </a:br>
            <a:r>
              <a:rPr lang="en-US" sz="2400" dirty="0" smtClean="0"/>
              <a:t>Enlarge it </a:t>
            </a:r>
            <a:br>
              <a:rPr lang="en-US" sz="2400" dirty="0" smtClean="0"/>
            </a:br>
            <a:r>
              <a:rPr lang="en-US" sz="2400" dirty="0" smtClean="0"/>
              <a:t>by </a:t>
            </a:r>
            <a:r>
              <a:rPr lang="en-US" sz="2400" dirty="0"/>
              <a:t>scale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factor </a:t>
            </a:r>
            <a:r>
              <a:rPr lang="en-US" sz="2400" dirty="0"/>
              <a:t>2.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9526" y="2052358"/>
            <a:ext cx="3137032" cy="2240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4" y="4458330"/>
            <a:ext cx="3213482" cy="20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125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085" y="1218232"/>
            <a:ext cx="52546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2"/>
              <a:tabLst>
                <a:tab pos="857250" algn="l"/>
                <a:tab pos="27432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Problem-solving - </a:t>
            </a:r>
            <a:r>
              <a:rPr lang="en-US" sz="2200" dirty="0" smtClean="0"/>
              <a:t>ABCD </a:t>
            </a:r>
            <a:r>
              <a:rPr lang="en-US" sz="2200" dirty="0"/>
              <a:t>is a square of side 8cm.</a:t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Copy </a:t>
            </a:r>
            <a:r>
              <a:rPr lang="en-US" sz="2200" dirty="0"/>
              <a:t>the diagram. Shade the region that is less than </a:t>
            </a:r>
            <a:r>
              <a:rPr lang="en-US" sz="2200" dirty="0" smtClean="0"/>
              <a:t>5cm </a:t>
            </a:r>
            <a:r>
              <a:rPr lang="en-US" sz="2200" dirty="0"/>
              <a:t>from A and closer to side BC than to side CD.</a:t>
            </a:r>
            <a:endParaRPr lang="en-US" sz="22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 flipH="1">
            <a:off x="251520" y="6063679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the angle bisector.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555" y="2068879"/>
            <a:ext cx="3052030" cy="2814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0380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Problem Solving: Under Construction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153604"/>
              </p:ext>
            </p:extLst>
          </p:nvPr>
        </p:nvGraphicFramePr>
        <p:xfrm>
          <a:off x="251518" y="1196752"/>
          <a:ext cx="8568952" cy="1023411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568952"/>
              </a:tblGrid>
              <a:tr h="566211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4190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a ruler and compasses to construct given figures.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1520" y="2276872"/>
            <a:ext cx="525658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300" dirty="0"/>
              <a:t>Engineers, architects and designers can use geometric constructions when manually drafting diagrams.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n-US" sz="2300" dirty="0" smtClean="0"/>
              <a:t>By </a:t>
            </a:r>
            <a:r>
              <a:rPr lang="en-US" sz="2300" dirty="0"/>
              <a:t>combining the constructions you have met in this chapter, construct a protractor on a piece of plain paper. Your labelled angles should go up in multiples of 15 degrees and range from 0 to 180 degrees</a:t>
            </a:r>
            <a:r>
              <a:rPr lang="en-US" sz="2300" dirty="0" smtClean="0"/>
              <a:t>.</a:t>
            </a:r>
            <a:endParaRPr lang="en-US" sz="2300" dirty="0"/>
          </a:p>
        </p:txBody>
      </p:sp>
      <p:sp>
        <p:nvSpPr>
          <p:cNvPr id="10" name="Rectangle 9"/>
          <p:cNvSpPr/>
          <p:nvPr/>
        </p:nvSpPr>
        <p:spPr>
          <a:xfrm flipH="1">
            <a:off x="223753" y="5694347"/>
            <a:ext cx="5204539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Start by constructing a perpendicular bisector.</a:t>
            </a:r>
          </a:p>
        </p:txBody>
      </p:sp>
      <p:pic>
        <p:nvPicPr>
          <p:cNvPr id="1028" name="Picture 4" descr="Image result for architect tool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1391" y="5135367"/>
            <a:ext cx="3101565" cy="13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9162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Problem Solving: Under Construction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3009"/>
            <a:ext cx="52565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</a:pPr>
            <a:r>
              <a:rPr lang="en-US" sz="2300" dirty="0"/>
              <a:t>In lesson </a:t>
            </a:r>
            <a:r>
              <a:rPr lang="en-US" sz="2300" b="1" dirty="0">
                <a:hlinkClick r:id="rId4" action="ppaction://hlinksldjump"/>
              </a:rPr>
              <a:t>8.7 Q12</a:t>
            </a:r>
            <a:r>
              <a:rPr lang="en-US" sz="2300" dirty="0"/>
              <a:t> you learned how to construct </a:t>
            </a:r>
            <a:r>
              <a:rPr lang="en-US" sz="2300" dirty="0" smtClean="0"/>
              <a:t>a regular </a:t>
            </a:r>
            <a:r>
              <a:rPr lang="en-US" sz="2300" dirty="0"/>
              <a:t>hexagon inside a </a:t>
            </a:r>
            <a:r>
              <a:rPr lang="en-US" sz="2300" dirty="0" smtClean="0"/>
              <a:t>circle.</a:t>
            </a:r>
            <a:br>
              <a:rPr lang="en-US" sz="2300" dirty="0" smtClean="0"/>
            </a:br>
            <a:r>
              <a:rPr lang="en-US" sz="2300" dirty="0" smtClean="0"/>
              <a:t>Extend </a:t>
            </a:r>
            <a:r>
              <a:rPr lang="en-US" sz="2300" dirty="0"/>
              <a:t>this method to construct a regular </a:t>
            </a:r>
            <a:r>
              <a:rPr lang="en-US" sz="2300" dirty="0" smtClean="0"/>
              <a:t>dodecagon (12 </a:t>
            </a:r>
            <a:r>
              <a:rPr lang="en-US" sz="2300" dirty="0"/>
              <a:t>sides</a:t>
            </a:r>
            <a:r>
              <a:rPr lang="en-US" sz="2300" dirty="0" smtClean="0"/>
              <a:t>).</a:t>
            </a:r>
            <a:br>
              <a:rPr lang="en-US" sz="23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</a:pPr>
            <a:r>
              <a:rPr lang="en-US" sz="2300" dirty="0" smtClean="0"/>
              <a:t>How </a:t>
            </a:r>
            <a:r>
              <a:rPr lang="en-US" sz="2300" dirty="0"/>
              <a:t>could you use your square and adapt method you used to answer </a:t>
            </a:r>
            <a:r>
              <a:rPr lang="en-US" sz="2300" b="1" dirty="0"/>
              <a:t>Q2</a:t>
            </a:r>
            <a:r>
              <a:rPr lang="en-US" sz="2300" dirty="0"/>
              <a:t> to construct a regular octagon?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251520" y="5445224"/>
            <a:ext cx="5204539" cy="110799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You might start by constructing a square with all of its vertices on a circle.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251520" y="3099738"/>
            <a:ext cx="5204539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You will need to construct three perpendicular bisectors.</a:t>
            </a:r>
          </a:p>
        </p:txBody>
      </p:sp>
    </p:spTree>
    <p:extLst>
      <p:ext uri="{BB962C8B-B14F-4D97-AF65-F5344CB8AC3E}">
        <p14:creationId xmlns:p14="http://schemas.microsoft.com/office/powerpoint/2010/main" val="13416224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Problem Solving: Under Construction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13009"/>
            <a:ext cx="46414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3"/>
            </a:pPr>
            <a:r>
              <a:rPr lang="en-US" sz="2000" dirty="0"/>
              <a:t>Follow these instructions to construct a square.</a:t>
            </a:r>
          </a:p>
          <a:p>
            <a:pPr marL="6858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Draw </a:t>
            </a:r>
            <a:r>
              <a:rPr lang="en-US" sz="2000" dirty="0"/>
              <a:t>one side of your square, AB. Extend this line segment through B to help you construct a perpendicular bisector at B</a:t>
            </a:r>
            <a:r>
              <a:rPr lang="en-US" sz="20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2974" y="1210701"/>
            <a:ext cx="3927498" cy="3290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105" y="3140968"/>
            <a:ext cx="856536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Set the width of your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compasses </a:t>
            </a:r>
            <a:r>
              <a:rPr lang="en-US" sz="2000" dirty="0"/>
              <a:t>to 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length </a:t>
            </a:r>
            <a:r>
              <a:rPr lang="en-US" sz="2000" dirty="0"/>
              <a:t>of AB. With the point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your </a:t>
            </a:r>
            <a:r>
              <a:rPr lang="en-US" sz="2000" dirty="0"/>
              <a:t>compasses at B, draw an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arc </a:t>
            </a:r>
            <a:r>
              <a:rPr lang="en-US" sz="2000" dirty="0"/>
              <a:t>through the perpendicular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bisector </a:t>
            </a:r>
            <a:r>
              <a:rPr lang="en-US" sz="2000" dirty="0"/>
              <a:t>to find vertex C.</a:t>
            </a:r>
          </a:p>
          <a:p>
            <a:pPr marL="6858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Finally, set the point of your compasses at A and then C, drawing an arc each time to locate the final vertex of the square. Label the intersection of these arcs D and draw in the remaining lines</a:t>
            </a:r>
            <a:r>
              <a:rPr lang="en-US" sz="2000" dirty="0" smtClean="0"/>
              <a:t>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5"/>
            </a:pPr>
            <a:r>
              <a:rPr lang="en-US" sz="2000" dirty="0"/>
              <a:t>Which other regular polygons could you construct by adapting this method?</a:t>
            </a:r>
          </a:p>
        </p:txBody>
      </p:sp>
    </p:spTree>
    <p:extLst>
      <p:ext uri="{BB962C8B-B14F-4D97-AF65-F5344CB8AC3E}">
        <p14:creationId xmlns:p14="http://schemas.microsoft.com/office/powerpoint/2010/main" val="24729385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Check-up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1682" y="2420888"/>
                <a:ext cx="5236422" cy="1290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</a:pPr>
                <a:r>
                  <a:rPr lang="en-US" sz="2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Transformations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/>
                </a:pPr>
                <a:r>
                  <a:rPr lang="en-US" sz="2200" dirty="0" smtClean="0"/>
                  <a:t>Enlarge </a:t>
                </a:r>
                <a:r>
                  <a:rPr lang="en-US" sz="2200" dirty="0"/>
                  <a:t>this shape by scale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with centre of enlargement S.</a:t>
                </a:r>
                <a:endParaRPr lang="en-US" sz="22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82" y="2420888"/>
                <a:ext cx="5236422" cy="1290803"/>
              </a:xfrm>
              <a:prstGeom prst="rect">
                <a:avLst/>
              </a:prstGeom>
              <a:blipFill rotWithShape="0">
                <a:blip r:embed="rId4"/>
                <a:stretch>
                  <a:fillRect l="-1513" t="-2830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858317"/>
              </p:ext>
            </p:extLst>
          </p:nvPr>
        </p:nvGraphicFramePr>
        <p:xfrm>
          <a:off x="251518" y="1226308"/>
          <a:ext cx="8568952" cy="1122572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568952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Check up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0441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580112" y="2406946"/>
            <a:ext cx="3200036" cy="41469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2" y="3717032"/>
            <a:ext cx="3525694" cy="2770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2448312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83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Check-up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682" y="1274101"/>
            <a:ext cx="52364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Transformations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857250" algn="l"/>
              </a:tabLst>
            </a:pPr>
            <a:r>
              <a:rPr lang="en-US" sz="2200" dirty="0" smtClean="0">
                <a:solidFill>
                  <a:srgbClr val="C00000"/>
                </a:solidFill>
              </a:rPr>
              <a:t>a.</a:t>
            </a:r>
            <a:r>
              <a:rPr lang="en-US" sz="2200" dirty="0" smtClean="0"/>
              <a:t> 	Describe </a:t>
            </a:r>
            <a:r>
              <a:rPr lang="en-US" sz="2200" dirty="0"/>
              <a:t>the reflection that maps </a:t>
            </a:r>
            <a:r>
              <a:rPr lang="en-US" sz="2200" dirty="0" smtClean="0"/>
              <a:t>	shape </a:t>
            </a:r>
            <a:r>
              <a:rPr lang="en-US" sz="2200" dirty="0"/>
              <a:t>P onto shape Q.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2"/>
            </a:pPr>
            <a:r>
              <a:rPr lang="en-US" sz="2200" dirty="0" smtClean="0"/>
              <a:t>Describe </a:t>
            </a:r>
            <a:r>
              <a:rPr lang="en-US" sz="2200" dirty="0"/>
              <a:t>the rotation that maps shape Q onto shape R.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2"/>
            </a:pPr>
            <a:r>
              <a:rPr lang="en-US" sz="2200" dirty="0" smtClean="0"/>
              <a:t>Use </a:t>
            </a:r>
            <a:r>
              <a:rPr lang="en-US" sz="2200" dirty="0"/>
              <a:t>a vector to describe the translation that maps shape R onto 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3462" y="3717032"/>
            <a:ext cx="2904642" cy="2828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672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Check-up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682" y="1274101"/>
            <a:ext cx="523642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857250" algn="l"/>
              </a:tabLst>
            </a:pPr>
            <a:r>
              <a:rPr lang="en-US" sz="2200" dirty="0" smtClean="0"/>
              <a:t>Describe </a:t>
            </a:r>
            <a:r>
              <a:rPr lang="en-US" sz="2200" dirty="0"/>
              <a:t>fully the transformation that maps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</a:tabLst>
            </a:pPr>
            <a:r>
              <a:rPr lang="en-US" sz="2200" dirty="0" smtClean="0"/>
              <a:t>shape </a:t>
            </a:r>
            <a:r>
              <a:rPr lang="en-US" sz="2200" dirty="0"/>
              <a:t>A onto shape B </a:t>
            </a:r>
            <a:endParaRPr lang="en-US" sz="22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</a:tabLst>
            </a:pPr>
            <a:r>
              <a:rPr lang="en-US" sz="2200" dirty="0" smtClean="0"/>
              <a:t>shape </a:t>
            </a:r>
            <a:r>
              <a:rPr lang="en-US" sz="2200" dirty="0"/>
              <a:t>A onto shape C </a:t>
            </a:r>
            <a:endParaRPr lang="en-US" sz="22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</a:tabLst>
            </a:pPr>
            <a:r>
              <a:rPr lang="en-US" sz="2200" dirty="0" smtClean="0"/>
              <a:t>shape </a:t>
            </a:r>
            <a:r>
              <a:rPr lang="en-US" sz="2200" dirty="0"/>
              <a:t>A onto shape D..</a:t>
            </a:r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9474" y="3059204"/>
            <a:ext cx="2830518" cy="3538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885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Check-up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274101"/>
                <a:ext cx="8535444" cy="3244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742950" algn="l"/>
                  </a:tabLst>
                </a:pPr>
                <a:r>
                  <a:rPr lang="en-US" sz="22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2200" dirty="0" smtClean="0"/>
                  <a:t> 	Copy </a:t>
                </a:r>
                <a:r>
                  <a:rPr lang="en-US" sz="2200" dirty="0"/>
                  <a:t>the diagram on a </a:t>
                </a:r>
                <a:r>
                  <a:rPr lang="en-US" sz="2200" dirty="0" smtClean="0"/>
                  <a:t>coordinate grid from </a:t>
                </a:r>
                <a:r>
                  <a:rPr lang="en-US" sz="2200" dirty="0"/>
                  <a:t>-6 to </a:t>
                </a:r>
                <a:r>
                  <a:rPr lang="en-US" sz="2200" dirty="0" smtClean="0"/>
                  <a:t>+</a:t>
                </a:r>
                <a:r>
                  <a:rPr lang="en-US" sz="2200" dirty="0"/>
                  <a:t>6 on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	both </a:t>
                </a:r>
                <a:r>
                  <a:rPr lang="en-US" sz="2200" dirty="0"/>
                  <a:t>axes. Reflect shape A in the </a:t>
                </a:r>
                <a:r>
                  <a:rPr lang="en-US" sz="2200" dirty="0" smtClean="0"/>
                  <a:t>line </a:t>
                </a:r>
                <a:r>
                  <a:rPr lang="en-US" sz="2200" dirty="0"/>
                  <a:t>y = -1. Label the </a:t>
                </a:r>
                <a:r>
                  <a:rPr lang="en-US" sz="2200" dirty="0" smtClean="0"/>
                  <a:t>	image </a:t>
                </a:r>
                <a:r>
                  <a:rPr lang="en-US" sz="2200" dirty="0"/>
                  <a:t>B.</a:t>
                </a:r>
              </a:p>
              <a:p>
                <a:pPr marL="742950" lvl="1" indent="-400050">
                  <a:buClr>
                    <a:srgbClr val="C00000"/>
                  </a:buClr>
                  <a:buFont typeface="+mj-lt"/>
                  <a:buAutoNum type="alphaLcPeriod" startAt="2"/>
                </a:pPr>
                <a:r>
                  <a:rPr lang="en-US" sz="2200" dirty="0" smtClean="0"/>
                  <a:t>Rotate </a:t>
                </a:r>
                <a:r>
                  <a:rPr lang="en-US" sz="2200" dirty="0"/>
                  <a:t>shape B by 180° about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point </a:t>
                </a:r>
                <a:r>
                  <a:rPr lang="en-US" sz="2200" dirty="0"/>
                  <a:t>(2,0). Label the image </a:t>
                </a:r>
                <a:r>
                  <a:rPr lang="en-US" sz="2200" dirty="0" smtClean="0"/>
                  <a:t>C.</a:t>
                </a:r>
              </a:p>
              <a:p>
                <a:pPr marL="742950" lvl="1" indent="-400050">
                  <a:buClr>
                    <a:srgbClr val="C00000"/>
                  </a:buClr>
                  <a:buFont typeface="+mj-lt"/>
                  <a:buAutoNum type="alphaLcPeriod" startAt="2"/>
                </a:pPr>
                <a:r>
                  <a:rPr lang="en-US" sz="2200" dirty="0" smtClean="0"/>
                  <a:t>Translate </a:t>
                </a:r>
                <a:r>
                  <a:rPr lang="en-US" sz="2200" dirty="0"/>
                  <a:t>shape C by </a:t>
                </a:r>
                <a:r>
                  <a:rPr lang="en-US" sz="2200" dirty="0" smtClean="0"/>
                  <a:t>vector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Label </a:t>
                </a:r>
                <a:r>
                  <a:rPr lang="en-US" sz="2200" dirty="0"/>
                  <a:t>the image </a:t>
                </a:r>
                <a:r>
                  <a:rPr lang="en-US" sz="2200" dirty="0" smtClean="0"/>
                  <a:t>D.</a:t>
                </a:r>
              </a:p>
              <a:p>
                <a:pPr marL="742950" lvl="1" indent="-400050">
                  <a:buClr>
                    <a:srgbClr val="C00000"/>
                  </a:buClr>
                  <a:buFont typeface="+mj-lt"/>
                  <a:buAutoNum type="alphaLcPeriod" startAt="2"/>
                </a:pPr>
                <a:r>
                  <a:rPr lang="en-US" sz="2200" dirty="0" smtClean="0"/>
                  <a:t>Describe </a:t>
                </a:r>
                <a:r>
                  <a:rPr lang="en-US" sz="2200" dirty="0"/>
                  <a:t>fully the single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transformation </a:t>
                </a:r>
                <a:r>
                  <a:rPr lang="en-US" sz="2200" dirty="0"/>
                  <a:t>that maps shape A onto shape D.</a:t>
                </a:r>
                <a:endParaRPr lang="en-US" sz="22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74101"/>
                <a:ext cx="8535444" cy="3244927"/>
              </a:xfrm>
              <a:prstGeom prst="rect">
                <a:avLst/>
              </a:prstGeom>
              <a:blipFill rotWithShape="0">
                <a:blip r:embed="rId4"/>
                <a:stretch>
                  <a:fillRect l="-786" t="-1128" b="-3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907" y="2018701"/>
            <a:ext cx="3570179" cy="20285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519028"/>
            <a:ext cx="8528628" cy="20348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137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Check-up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40884"/>
            <a:ext cx="52565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742950" algn="l"/>
              </a:tabLst>
            </a:pPr>
            <a:r>
              <a:rPr lang="en-US" sz="2200" b="1" dirty="0">
                <a:solidFill>
                  <a:srgbClr val="002060"/>
                </a:solidFill>
              </a:rPr>
              <a:t>Drawings and bearings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742950" algn="l"/>
              </a:tabLst>
            </a:pPr>
            <a:r>
              <a:rPr lang="en-US" sz="2200" dirty="0" smtClean="0"/>
              <a:t>Draw </a:t>
            </a:r>
            <a:r>
              <a:rPr lang="en-US" sz="2200" dirty="0"/>
              <a:t>the plan, front elevation and side elevation of this shape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742950" algn="l"/>
              </a:tabLst>
            </a:pPr>
            <a:r>
              <a:rPr lang="en-US" sz="2200" dirty="0"/>
              <a:t>A map has a scale of </a:t>
            </a:r>
            <a:r>
              <a:rPr lang="en-US" sz="2200" dirty="0" smtClean="0"/>
              <a:t>1:100000.</a:t>
            </a:r>
            <a:br>
              <a:rPr lang="en-US" sz="2200" dirty="0" smtClean="0"/>
            </a:br>
            <a:r>
              <a:rPr lang="en-US" sz="2200" dirty="0" smtClean="0"/>
              <a:t>Find </a:t>
            </a:r>
            <a:r>
              <a:rPr lang="en-US" sz="2200" dirty="0"/>
              <a:t>in cm the distance on the map for a real distance of A km.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742950" algn="l"/>
              </a:tabLst>
            </a:pPr>
            <a:r>
              <a:rPr lang="en-US" sz="2200" dirty="0" smtClean="0"/>
              <a:t>The </a:t>
            </a:r>
            <a:r>
              <a:rPr lang="en-US" sz="2200" dirty="0"/>
              <a:t>bearing of a ship from a lighthouse is 110°. What is the bearing of the lighthouse from the ship?</a:t>
            </a:r>
            <a:endParaRPr lang="en-US" sz="2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546" y="2331572"/>
            <a:ext cx="3208532" cy="194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015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Check-up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40884"/>
            <a:ext cx="5256584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742950" algn="l"/>
              </a:tabLst>
            </a:pPr>
            <a:r>
              <a:rPr lang="en-US" sz="2330" dirty="0" smtClean="0"/>
              <a:t>A </a:t>
            </a:r>
            <a:r>
              <a:rPr lang="en-US" sz="2330" dirty="0"/>
              <a:t>plane flies 250 km from an airport on a bearing of 130°. The plane then turns and travels for 200 km on a </a:t>
            </a:r>
            <a:r>
              <a:rPr lang="en-US" sz="2330" dirty="0" smtClean="0"/>
              <a:t>bearing </a:t>
            </a:r>
            <a:r>
              <a:rPr lang="en-US" sz="2330" dirty="0"/>
              <a:t>of 050°.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</a:pPr>
            <a:r>
              <a:rPr lang="en-US" sz="2330" dirty="0" smtClean="0"/>
              <a:t>Using </a:t>
            </a:r>
            <a:r>
              <a:rPr lang="en-US" sz="2330" dirty="0"/>
              <a:t>a scale of lcm to 50 km, draw an accurate scale drawing of the flight of the plane, </a:t>
            </a:r>
            <a:endParaRPr lang="en-US" sz="233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</a:pPr>
            <a:r>
              <a:rPr lang="en-US" sz="2330" dirty="0" smtClean="0"/>
              <a:t>Find </a:t>
            </a:r>
            <a:r>
              <a:rPr lang="en-US" sz="2330" dirty="0"/>
              <a:t>the bearing that the plane must travel on to return to the airport.</a:t>
            </a:r>
          </a:p>
          <a:p>
            <a:pPr>
              <a:buClr>
                <a:srgbClr val="C00000"/>
              </a:buClr>
              <a:tabLst>
                <a:tab pos="742950" algn="l"/>
              </a:tabLst>
            </a:pPr>
            <a:r>
              <a:rPr lang="en-US" sz="2330" b="1" dirty="0">
                <a:solidFill>
                  <a:srgbClr val="002060"/>
                </a:solidFill>
              </a:rPr>
              <a:t>Constructions and loci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742950" algn="l"/>
              </a:tabLst>
            </a:pPr>
            <a:r>
              <a:rPr lang="en-US" sz="2330" dirty="0" smtClean="0"/>
              <a:t>Draw </a:t>
            </a:r>
            <a:r>
              <a:rPr lang="en-US" sz="2330" dirty="0"/>
              <a:t>a line 10cm long. Construct the perpendicular bisector using a ruler and compasses.</a:t>
            </a:r>
            <a:endParaRPr lang="en-US" sz="233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545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6738" indent="-566738">
              <a:buClr>
                <a:srgbClr val="C00000"/>
              </a:buClr>
              <a:buFont typeface="+mj-lt"/>
              <a:buAutoNum type="arabicPeriod" startAt="10"/>
              <a:tabLst>
                <a:tab pos="2743200" algn="l"/>
              </a:tabLst>
            </a:pPr>
            <a:r>
              <a:rPr lang="en-US" sz="2800" dirty="0"/>
              <a:t>Is the enlarged shape in </a:t>
            </a:r>
            <a:r>
              <a:rPr lang="en-US" sz="2800" b="1" dirty="0"/>
              <a:t>Q9 </a:t>
            </a:r>
            <a:r>
              <a:rPr lang="en-US" sz="2800" dirty="0"/>
              <a:t>similar or congruent to the </a:t>
            </a:r>
            <a:r>
              <a:rPr lang="en-US" sz="2800" dirty="0" smtClean="0"/>
              <a:t>original?</a:t>
            </a:r>
          </a:p>
          <a:p>
            <a:pPr marL="566738" indent="-566738">
              <a:buClr>
                <a:srgbClr val="C00000"/>
              </a:buClr>
              <a:buFont typeface="+mj-lt"/>
              <a:buAutoNum type="arabicPeriod" startAt="10"/>
              <a:tabLst>
                <a:tab pos="2743200" algn="l"/>
              </a:tabLst>
            </a:pPr>
            <a:r>
              <a:rPr lang="en-US" sz="2800" dirty="0" smtClean="0"/>
              <a:t>Draw </a:t>
            </a:r>
            <a:r>
              <a:rPr lang="en-US" sz="2800" dirty="0"/>
              <a:t>this triangle accurately.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719" y="3501008"/>
            <a:ext cx="3597297" cy="30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193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Check-up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1240884"/>
            <a:ext cx="496855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742950" algn="l"/>
              </a:tabLst>
            </a:pPr>
            <a:r>
              <a:rPr lang="en-US" sz="2600" dirty="0"/>
              <a:t>Trace this angle. Bisect the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angle using </a:t>
            </a:r>
            <a:r>
              <a:rPr lang="en-US" sz="2600" dirty="0"/>
              <a:t>a ruler and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compasses.</a:t>
            </a:r>
            <a:br>
              <a:rPr lang="en-US" sz="2600" dirty="0" smtClean="0"/>
            </a:br>
            <a:endParaRPr lang="en-US" sz="36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742950" algn="l"/>
              </a:tabLst>
            </a:pPr>
            <a:r>
              <a:rPr lang="en-US" sz="2600" dirty="0" smtClean="0"/>
              <a:t>Three radio stations can transmit signals up to 100km.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742950" algn="l"/>
              </a:tabLst>
            </a:pPr>
            <a:r>
              <a:rPr lang="en-US" sz="2600" dirty="0" smtClean="0"/>
              <a:t>Using </a:t>
            </a:r>
            <a:r>
              <a:rPr lang="en-US" sz="2600" dirty="0"/>
              <a:t>a scale of </a:t>
            </a:r>
            <a:r>
              <a:rPr lang="en-US" sz="2600" dirty="0" smtClean="0"/>
              <a:t>1cm </a:t>
            </a:r>
            <a:r>
              <a:rPr lang="en-US" sz="2600" dirty="0"/>
              <a:t>to 20km, construct a triangle with the radio stations at the corners of the triangle.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742950" algn="l"/>
              </a:tabLst>
            </a:pPr>
            <a:r>
              <a:rPr lang="en-US" sz="2600" dirty="0" smtClean="0"/>
              <a:t>Shade </a:t>
            </a:r>
            <a:r>
              <a:rPr lang="en-US" sz="2600" dirty="0"/>
              <a:t>the region where someone could hear all three radio stations.</a:t>
            </a:r>
            <a:endParaRPr lang="en-US" sz="2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714" y="3902832"/>
            <a:ext cx="3592694" cy="2694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1196752"/>
            <a:ext cx="3048328" cy="223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87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Check-up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40884"/>
            <a:ext cx="525658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+mj-lt"/>
              <a:buAutoNum type="arabicPeriod" startAt="12"/>
              <a:tabLst>
                <a:tab pos="3143250" algn="l"/>
              </a:tabLst>
            </a:pPr>
            <a:r>
              <a:rPr lang="en-US" sz="2500" dirty="0"/>
              <a:t>How sure are you of your answers? Were you </a:t>
            </a:r>
            <a:r>
              <a:rPr lang="en-US" sz="2500" dirty="0" smtClean="0"/>
              <a:t>mostly: </a:t>
            </a:r>
            <a:r>
              <a:rPr lang="en-US" sz="2500" dirty="0"/>
              <a:t>Just guessing </a:t>
            </a:r>
            <a:r>
              <a:rPr lang="en-US" sz="2500" dirty="0" smtClean="0"/>
              <a:t>	</a:t>
            </a:r>
            <a:r>
              <a:rPr lang="en-US" sz="4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>Feeling </a:t>
            </a:r>
            <a:r>
              <a:rPr lang="en-US" sz="2500" dirty="0"/>
              <a:t>doubtful </a:t>
            </a:r>
            <a:r>
              <a:rPr lang="en-US" sz="2500" dirty="0" smtClean="0"/>
              <a:t>	</a:t>
            </a:r>
            <a:r>
              <a:rPr lang="en-US" sz="4000" dirty="0">
                <a:solidFill>
                  <a:srgbClr val="C00000"/>
                </a:solidFill>
                <a:sym typeface="Wingdings" panose="05000000000000000000" pitchFamily="2" charset="2"/>
              </a:rPr>
              <a:t>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Confident	</a:t>
            </a:r>
            <a:r>
              <a:rPr lang="en-US" sz="4000" dirty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US" sz="2500" dirty="0">
              <a:solidFill>
                <a:srgbClr val="C00000"/>
              </a:solidFill>
            </a:endParaRPr>
          </a:p>
          <a:p>
            <a:pPr marL="571500" indent="-571500">
              <a:buClr>
                <a:srgbClr val="C00000"/>
              </a:buClr>
              <a:buFont typeface="+mj-lt"/>
              <a:buAutoNum type="arabicPeriod" startAt="12"/>
              <a:tabLst>
                <a:tab pos="742950" algn="l"/>
              </a:tabLst>
            </a:pPr>
            <a:r>
              <a:rPr lang="en-US" sz="2500" dirty="0"/>
              <a:t>What </a:t>
            </a:r>
            <a:r>
              <a:rPr lang="en-US" sz="2500" dirty="0" smtClean="0"/>
              <a:t>next</a:t>
            </a:r>
            <a:r>
              <a:rPr lang="en-US" sz="2500" dirty="0"/>
              <a:t>? Use your results to decide whether to strengthen or extend your learning. </a:t>
            </a:r>
            <a:endParaRPr lang="en-US" sz="2500" dirty="0" smtClean="0"/>
          </a:p>
          <a:p>
            <a:pPr>
              <a:buClr>
                <a:srgbClr val="C00000"/>
              </a:buClr>
              <a:tabLst>
                <a:tab pos="742950" algn="l"/>
              </a:tabLst>
            </a:pPr>
            <a:r>
              <a:rPr lang="en-US" sz="2500" b="1" dirty="0" smtClean="0">
                <a:solidFill>
                  <a:srgbClr val="C00000"/>
                </a:solidFill>
              </a:rPr>
              <a:t>* </a:t>
            </a:r>
            <a:r>
              <a:rPr lang="en-US" sz="2500" b="1" dirty="0">
                <a:solidFill>
                  <a:srgbClr val="C00000"/>
                </a:solidFill>
              </a:rPr>
              <a:t>Challenge</a:t>
            </a:r>
          </a:p>
          <a:p>
            <a:pPr marL="571500" indent="-571500">
              <a:buClr>
                <a:srgbClr val="C00000"/>
              </a:buClr>
              <a:buFont typeface="+mj-lt"/>
              <a:buAutoNum type="arabicPeriod" startAt="13"/>
              <a:tabLst>
                <a:tab pos="742950" algn="l"/>
              </a:tabLst>
            </a:pPr>
            <a:r>
              <a:rPr lang="en-US" sz="2500" dirty="0" smtClean="0"/>
              <a:t>What </a:t>
            </a:r>
            <a:r>
              <a:rPr lang="en-US" sz="2500" dirty="0"/>
              <a:t>regular polygons can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you </a:t>
            </a:r>
            <a:r>
              <a:rPr lang="en-US" sz="2500" dirty="0"/>
              <a:t>construct using only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ruler </a:t>
            </a:r>
            <a:r>
              <a:rPr lang="en-US" sz="2500" dirty="0"/>
              <a:t>and compasses?</a:t>
            </a:r>
            <a:endParaRPr lang="en-US" sz="25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8" name="Flowchart: Delay 7"/>
          <p:cNvSpPr/>
          <p:nvPr/>
        </p:nvSpPr>
        <p:spPr>
          <a:xfrm flipH="1">
            <a:off x="5220071" y="5013176"/>
            <a:ext cx="360040" cy="1552954"/>
          </a:xfrm>
          <a:prstGeom prst="flowChartDelay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055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269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579259"/>
              </p:ext>
            </p:extLst>
          </p:nvPr>
        </p:nvGraphicFramePr>
        <p:xfrm>
          <a:off x="251518" y="1196752"/>
          <a:ext cx="8568952" cy="566211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568952"/>
              </a:tblGrid>
              <a:tr h="566211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Strengthen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1520" y="1807364"/>
            <a:ext cx="525658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n-US" sz="2300" dirty="0"/>
              <a:t>Joanne has started to reflect the triangle in the line y = x. </a:t>
            </a:r>
            <a:endParaRPr lang="en-US" sz="23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Copy </a:t>
            </a:r>
            <a:r>
              <a:rPr lang="en-US" sz="2300" dirty="0"/>
              <a:t>the diagram, </a:t>
            </a:r>
            <a:endParaRPr lang="en-US" sz="23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Turn </a:t>
            </a:r>
            <a:r>
              <a:rPr lang="en-US" sz="2300" dirty="0"/>
              <a:t>the page so the mirror line is vertical and continue the reflection, </a:t>
            </a:r>
            <a:endParaRPr lang="en-US" sz="23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Trace </a:t>
            </a:r>
            <a:r>
              <a:rPr lang="en-US" sz="2300" dirty="0"/>
              <a:t>your completed </a:t>
            </a:r>
            <a:r>
              <a:rPr lang="en-US" sz="2300" dirty="0" smtClean="0"/>
              <a:t>diagram.</a:t>
            </a:r>
            <a:br>
              <a:rPr lang="en-US" sz="2300" dirty="0" smtClean="0"/>
            </a:br>
            <a:r>
              <a:rPr lang="en-US" sz="2300" dirty="0" smtClean="0"/>
              <a:t>Fold </a:t>
            </a:r>
            <a:r>
              <a:rPr lang="en-US" sz="2300" dirty="0"/>
              <a:t>your diagram along the line y = </a:t>
            </a:r>
            <a:r>
              <a:rPr lang="en-US" sz="2300" dirty="0" smtClean="0"/>
              <a:t>x.</a:t>
            </a:r>
            <a:br>
              <a:rPr lang="en-US" sz="2300" dirty="0" smtClean="0"/>
            </a:br>
            <a:r>
              <a:rPr lang="en-US" sz="2300" dirty="0" smtClean="0"/>
              <a:t>What </a:t>
            </a:r>
            <a:r>
              <a:rPr lang="en-US" sz="2300" dirty="0"/>
              <a:t>happens to the image and the object?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251520" y="5755903"/>
            <a:ext cx="5204539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Reflect each vertex in the mirror line.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660" y="1809374"/>
            <a:ext cx="3090804" cy="29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248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8760"/>
            <a:ext cx="525658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</a:pPr>
            <a:r>
              <a:rPr lang="en-US" sz="2300" dirty="0" smtClean="0"/>
              <a:t>Draw </a:t>
            </a:r>
            <a:r>
              <a:rPr lang="en-US" sz="2300" dirty="0"/>
              <a:t>a coordinate grid from -4 to +4 on both axes, </a:t>
            </a:r>
            <a:endParaRPr lang="en-US" sz="23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Plot </a:t>
            </a:r>
            <a:r>
              <a:rPr lang="en-US" sz="2300" dirty="0"/>
              <a:t>and join the points (-1,1), (-1,4), (1,4), (1,1). </a:t>
            </a:r>
            <a:endParaRPr lang="en-US" sz="23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Draw </a:t>
            </a:r>
            <a:r>
              <a:rPr lang="en-US" sz="2300" dirty="0"/>
              <a:t>the line y = -x.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Reflect </a:t>
            </a:r>
            <a:r>
              <a:rPr lang="en-US" sz="2300" dirty="0"/>
              <a:t>the shape from part a in the line y = -x</a:t>
            </a:r>
            <a:r>
              <a:rPr lang="en-US" sz="2300" dirty="0" smtClean="0"/>
              <a:t>.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</a:pPr>
            <a:r>
              <a:rPr lang="en-US" sz="2300" dirty="0"/>
              <a:t>Write as a column vector </a:t>
            </a:r>
            <a:endParaRPr lang="en-US" sz="23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914650" algn="l"/>
              </a:tabLst>
            </a:pPr>
            <a:r>
              <a:rPr lang="en-US" sz="2300" dirty="0" smtClean="0"/>
              <a:t>3 </a:t>
            </a:r>
            <a:r>
              <a:rPr lang="en-US" sz="2300" dirty="0"/>
              <a:t>right, 2 up </a:t>
            </a:r>
            <a:r>
              <a:rPr lang="en-US" sz="2300" dirty="0" smtClean="0"/>
              <a:t>	</a:t>
            </a:r>
            <a:r>
              <a:rPr lang="en-US" sz="2300" dirty="0" smtClean="0">
                <a:solidFill>
                  <a:srgbClr val="C00000"/>
                </a:solidFill>
              </a:rPr>
              <a:t>b.</a:t>
            </a:r>
            <a:r>
              <a:rPr lang="en-US" sz="2300" dirty="0" smtClean="0"/>
              <a:t> </a:t>
            </a:r>
            <a:r>
              <a:rPr lang="en-US" sz="2300" dirty="0"/>
              <a:t>5 right, 1 up </a:t>
            </a:r>
            <a:endParaRPr lang="en-US" sz="23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914650" algn="l"/>
              </a:tabLst>
            </a:pPr>
            <a:r>
              <a:rPr lang="en-US" sz="2300" dirty="0" smtClean="0"/>
              <a:t>2 </a:t>
            </a:r>
            <a:r>
              <a:rPr lang="en-US" sz="2300" dirty="0"/>
              <a:t>right, 1 down </a:t>
            </a:r>
            <a:r>
              <a:rPr lang="en-US" sz="2300" dirty="0" smtClean="0"/>
              <a:t>	</a:t>
            </a:r>
            <a:r>
              <a:rPr lang="en-US" sz="2300" dirty="0" smtClean="0">
                <a:solidFill>
                  <a:srgbClr val="C00000"/>
                </a:solidFill>
              </a:rPr>
              <a:t>d.</a:t>
            </a:r>
            <a:r>
              <a:rPr lang="en-US" sz="2300" dirty="0" smtClean="0"/>
              <a:t>  </a:t>
            </a:r>
            <a:r>
              <a:rPr lang="en-US" sz="2300" dirty="0"/>
              <a:t>3 left, 2 up </a:t>
            </a:r>
            <a:endParaRPr lang="en-US" sz="23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5"/>
              <a:tabLst>
                <a:tab pos="2914650" algn="l"/>
              </a:tabLst>
            </a:pPr>
            <a:r>
              <a:rPr lang="en-US" sz="2300" dirty="0" smtClean="0"/>
              <a:t>6 </a:t>
            </a:r>
            <a:r>
              <a:rPr lang="en-US" sz="2300" dirty="0"/>
              <a:t>left, 3 down </a:t>
            </a:r>
            <a:r>
              <a:rPr lang="en-US" sz="2300" dirty="0" smtClean="0"/>
              <a:t>	</a:t>
            </a:r>
            <a:r>
              <a:rPr lang="en-US" sz="2300" dirty="0" smtClean="0">
                <a:solidFill>
                  <a:srgbClr val="C00000"/>
                </a:solidFill>
              </a:rPr>
              <a:t>f.</a:t>
            </a:r>
            <a:r>
              <a:rPr lang="en-US" sz="2300" dirty="0" smtClean="0"/>
              <a:t> </a:t>
            </a:r>
            <a:r>
              <a:rPr lang="en-US" sz="2300" dirty="0"/>
              <a:t>3 right, 4 down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 flipH="1">
                <a:off x="251520" y="3862733"/>
                <a:ext cx="5221998" cy="1222451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21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Q4 </a:t>
                </a:r>
                <a:r>
                  <a:rPr lang="en-US" sz="21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Q4 hint The vector </a:t>
                </a:r>
                <a:r>
                  <a:rPr lang="en-US" sz="2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1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horizontal</m:t>
                        </m:r>
                        <m:r>
                          <m:rPr>
                            <m:nor/>
                          </m:rPr>
                          <a:rPr lang="en-US" sz="21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1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movement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1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vertical</m:t>
                        </m:r>
                        <m:r>
                          <m:rPr>
                            <m:nor/>
                          </m:rPr>
                          <a:rPr lang="en-US" sz="21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1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movement</m:t>
                        </m:r>
                      </m:den>
                    </m:f>
                  </m:oMath>
                </a14:m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100" dirty="0">
                  <a:solidFill>
                    <a:schemeClr val="tx1"/>
                  </a:solidFill>
                </a:endParaRPr>
              </a:p>
              <a:p>
                <a:r>
                  <a:rPr lang="en-US" sz="21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Left</a:t>
                </a:r>
                <a:r>
                  <a:rPr lang="en-US" sz="2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</a:t>
                </a:r>
                <a:r>
                  <a:rPr lang="en-US" sz="2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down </a:t>
                </a:r>
                <a:r>
                  <a:rPr lang="en-US" sz="2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↓ </a:t>
                </a:r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 negative.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520" y="3862733"/>
                <a:ext cx="5221998" cy="12224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03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8760"/>
            <a:ext cx="5256584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</a:pPr>
            <a:r>
              <a:rPr lang="en-US" sz="2300" dirty="0"/>
              <a:t>Shape A is reflected to give image B.</a:t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2300" dirty="0"/>
              <a:t>Copy and complete this </a:t>
            </a:r>
            <a:r>
              <a:rPr lang="en-US" sz="2300" dirty="0" smtClean="0"/>
              <a:t>sentence. Shape </a:t>
            </a:r>
            <a:r>
              <a:rPr lang="en-US" sz="2300" dirty="0"/>
              <a:t>A is reflected in the </a:t>
            </a:r>
            <a:r>
              <a:rPr lang="en-US" sz="2300" dirty="0" smtClean="0"/>
              <a:t>line</a:t>
            </a:r>
            <a:br>
              <a:rPr lang="en-US" sz="2300" dirty="0" smtClean="0"/>
            </a:br>
            <a:r>
              <a:rPr lang="en-US" sz="2300" i="1" dirty="0" smtClean="0"/>
              <a:t>y</a:t>
            </a:r>
            <a:r>
              <a:rPr lang="en-US" sz="2300" dirty="0" smtClean="0"/>
              <a:t> =_______ to </a:t>
            </a:r>
            <a:r>
              <a:rPr lang="en-US" sz="2300" dirty="0"/>
              <a:t>give image B.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251520" y="5889466"/>
            <a:ext cx="520453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corresponding vertices on the object and the image and find the midpoints.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384" y="1787034"/>
            <a:ext cx="2952854" cy="28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712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8760"/>
            <a:ext cx="525658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2800350" algn="l"/>
              </a:tabLst>
            </a:pPr>
            <a:r>
              <a:rPr lang="en-US" sz="2300" dirty="0"/>
              <a:t>Describe the translation that </a:t>
            </a:r>
            <a:r>
              <a:rPr lang="en-US" sz="2300" dirty="0" smtClean="0"/>
              <a:t>takes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 smtClean="0"/>
              <a:t>A </a:t>
            </a:r>
            <a:r>
              <a:rPr lang="en-US" sz="2300" dirty="0"/>
              <a:t>to B </a:t>
            </a:r>
            <a:r>
              <a:rPr lang="en-US" sz="2300" dirty="0" smtClean="0"/>
              <a:t>	</a:t>
            </a:r>
            <a:r>
              <a:rPr lang="en-US" sz="2300" dirty="0" smtClean="0">
                <a:solidFill>
                  <a:srgbClr val="C00000"/>
                </a:solidFill>
              </a:rPr>
              <a:t>b.</a:t>
            </a:r>
            <a:r>
              <a:rPr lang="en-US" sz="2300" dirty="0" smtClean="0"/>
              <a:t>  A to C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800350" algn="l"/>
              </a:tabLst>
            </a:pPr>
            <a:r>
              <a:rPr lang="en-US" sz="2300" dirty="0" smtClean="0"/>
              <a:t>A </a:t>
            </a:r>
            <a:r>
              <a:rPr lang="en-US" sz="2300" dirty="0"/>
              <a:t>to D </a:t>
            </a:r>
            <a:r>
              <a:rPr lang="en-US" sz="2300" dirty="0" smtClean="0"/>
              <a:t>	</a:t>
            </a:r>
            <a:r>
              <a:rPr lang="en-US" sz="2300" dirty="0" smtClean="0">
                <a:solidFill>
                  <a:srgbClr val="C00000"/>
                </a:solidFill>
              </a:rPr>
              <a:t>d.</a:t>
            </a:r>
            <a:r>
              <a:rPr lang="en-US" sz="2300" dirty="0" smtClean="0"/>
              <a:t>  </a:t>
            </a:r>
            <a:r>
              <a:rPr lang="en-US" sz="2300" dirty="0"/>
              <a:t>A to 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2448462"/>
            <a:ext cx="4197673" cy="40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717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8760"/>
            <a:ext cx="525658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800350" algn="l"/>
              </a:tabLst>
            </a:pPr>
            <a:r>
              <a:rPr lang="en-US" sz="2300" dirty="0"/>
              <a:t>This triangle has been rotated through 90°</a:t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>Is A, B or C the centre of rotation?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251520" y="6013668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tracing paper to help.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52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50" y="2116633"/>
            <a:ext cx="3927316" cy="32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01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8760"/>
            <a:ext cx="52565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800350" algn="l"/>
              </a:tabLst>
            </a:pPr>
            <a:r>
              <a:rPr lang="en-US" sz="2300" dirty="0"/>
              <a:t>Describe the rotation that takes shape A to </a:t>
            </a:r>
            <a:endParaRPr lang="en-US" sz="23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/>
              <a:t>shape </a:t>
            </a:r>
            <a:r>
              <a:rPr lang="en-US" sz="2300" dirty="0" smtClean="0"/>
              <a:t>B</a:t>
            </a:r>
            <a:br>
              <a:rPr lang="en-US" sz="2300" dirty="0" smtClean="0"/>
            </a:br>
            <a:r>
              <a:rPr lang="en-US" sz="2300" dirty="0" smtClean="0"/>
              <a:t>Rotation </a:t>
            </a:r>
            <a:r>
              <a:rPr lang="en-US" sz="2300" dirty="0"/>
              <a:t>of</a:t>
            </a:r>
            <a:r>
              <a:rPr lang="en-US" sz="2300" dirty="0" smtClean="0"/>
              <a:t>____° ___________ about (___, _____)</a:t>
            </a:r>
            <a:endParaRPr lang="en-US" sz="2300" dirty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 smtClean="0"/>
              <a:t>shape </a:t>
            </a:r>
            <a:r>
              <a:rPr lang="en-US" sz="2300" dirty="0"/>
              <a:t>C 	</a:t>
            </a:r>
            <a:r>
              <a:rPr lang="en-US" sz="2300" dirty="0" smtClean="0">
                <a:solidFill>
                  <a:srgbClr val="C00000"/>
                </a:solidFill>
              </a:rPr>
              <a:t>c.</a:t>
            </a:r>
            <a:r>
              <a:rPr lang="en-US" sz="2300" dirty="0" smtClean="0"/>
              <a:t> shape </a:t>
            </a:r>
            <a:r>
              <a:rPr lang="en-US" sz="2300" dirty="0"/>
              <a:t>D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5580112" y="5157192"/>
            <a:ext cx="3196082" cy="147732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You need to give angle and direction of rotations and the centre of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rotation. No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is needed for rotations of 180°.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52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109" y="3549946"/>
            <a:ext cx="3047406" cy="30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009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0629"/>
            <a:ext cx="852837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2800350" algn="l"/>
              </a:tabLst>
            </a:pPr>
            <a:r>
              <a:rPr lang="en-US" sz="2300" dirty="0"/>
              <a:t>Fernando has started to enlarge this rectangle by scale </a:t>
            </a:r>
            <a:r>
              <a:rPr lang="en-US" sz="2300" dirty="0" smtClean="0"/>
              <a:t>factor ½ about </a:t>
            </a:r>
            <a:r>
              <a:rPr lang="en-US" sz="2300" dirty="0"/>
              <a:t>the centre of enlargement P</a:t>
            </a:r>
            <a:r>
              <a:rPr lang="en-US" sz="2300" dirty="0" smtClean="0"/>
              <a:t>.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/>
              <a:t>Copy the </a:t>
            </a:r>
            <a:r>
              <a:rPr lang="en-US" sz="2300" dirty="0" smtClean="0"/>
              <a:t>diagram - Work </a:t>
            </a:r>
            <a:r>
              <a:rPr lang="en-US" sz="2300" dirty="0"/>
              <a:t>out the horizontal and vertical distances from P to points A and B. Halve them and mark the new points, </a:t>
            </a:r>
            <a:endParaRPr lang="en-US" sz="23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 smtClean="0"/>
              <a:t>Repeat </a:t>
            </a:r>
            <a:r>
              <a:rPr lang="en-US" sz="2300" dirty="0"/>
              <a:t>for points C and D. </a:t>
            </a:r>
            <a:endParaRPr lang="en-US" sz="23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 smtClean="0"/>
              <a:t>Plot </a:t>
            </a:r>
            <a:r>
              <a:rPr lang="en-US" sz="2300" dirty="0"/>
              <a:t>the new points and join them up.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5639734" y="5951021"/>
            <a:ext cx="3196082" cy="64633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A' is the position of A after the enlargement.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52" y="1268760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20" y="5949280"/>
            <a:ext cx="5212306" cy="64633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Check that the lengths on the enlargement are half as long as the original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18" y="2103353"/>
            <a:ext cx="5433938" cy="200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09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0629"/>
            <a:ext cx="852837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2800350" algn="l"/>
              </a:tabLst>
            </a:pPr>
            <a:r>
              <a:rPr lang="en-US" sz="2300" dirty="0"/>
              <a:t>Copy this </a:t>
            </a:r>
            <a:r>
              <a:rPr lang="en-US" sz="2300" dirty="0" smtClean="0"/>
              <a:t>diagram.</a:t>
            </a:r>
            <a:br>
              <a:rPr lang="en-US" sz="2300" dirty="0" smtClean="0"/>
            </a:br>
            <a:r>
              <a:rPr lang="en-US" sz="2300" dirty="0" smtClean="0"/>
              <a:t>Complete </a:t>
            </a:r>
            <a:r>
              <a:rPr lang="en-US" sz="2300" dirty="0"/>
              <a:t>the workings to enlarge the shape by scale factor -2 about centre of enlargement Y.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7112494" y="2589872"/>
            <a:ext cx="1667397" cy="163121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The negative sign tells you to change direction.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37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753" y="2414791"/>
            <a:ext cx="6710154" cy="40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79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58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tabLst>
                <a:tab pos="2743200" algn="l"/>
              </a:tabLst>
            </a:pPr>
            <a:r>
              <a:rPr lang="en-US" sz="1880" b="1" dirty="0">
                <a:solidFill>
                  <a:srgbClr val="C00000"/>
                </a:solidFill>
              </a:rPr>
              <a:t>* Challenge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2"/>
              <a:tabLst>
                <a:tab pos="2743200" algn="l"/>
              </a:tabLst>
            </a:pPr>
            <a:r>
              <a:rPr lang="en-US" sz="1880" dirty="0" smtClean="0"/>
              <a:t>Draw </a:t>
            </a:r>
            <a:r>
              <a:rPr lang="en-US" sz="1880" dirty="0"/>
              <a:t>a grid with x- and y-axes from -5 to 5.</a:t>
            </a:r>
          </a:p>
          <a:p>
            <a:pPr marL="804863" lvl="1" indent="-3476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880" dirty="0" smtClean="0"/>
              <a:t>Work </a:t>
            </a:r>
            <a:r>
              <a:rPr lang="en-US" sz="1880" dirty="0"/>
              <a:t>out the coordinates of points needed to make</a:t>
            </a:r>
          </a:p>
          <a:p>
            <a:pPr marL="1206500" lvl="2" indent="-2921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1880" dirty="0" smtClean="0"/>
              <a:t>a </a:t>
            </a:r>
            <a:r>
              <a:rPr lang="en-US" sz="1880" dirty="0"/>
              <a:t>kite</a:t>
            </a:r>
          </a:p>
          <a:p>
            <a:pPr marL="1206500" lvl="2" indent="-2921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1880" dirty="0" smtClean="0"/>
              <a:t>a </a:t>
            </a:r>
            <a:r>
              <a:rPr lang="en-US" sz="1880" dirty="0"/>
              <a:t>trapezium with one line of symmetry.</a:t>
            </a:r>
          </a:p>
          <a:p>
            <a:pPr marL="804863" lvl="1" indent="-3476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880" dirty="0" smtClean="0"/>
              <a:t>Draw </a:t>
            </a:r>
            <a:r>
              <a:rPr lang="en-US" sz="1880" dirty="0"/>
              <a:t>the line of symmetry on each shape.</a:t>
            </a:r>
          </a:p>
          <a:p>
            <a:pPr marL="804863" lvl="1" indent="-3476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880" dirty="0" smtClean="0"/>
              <a:t>The </a:t>
            </a:r>
            <a:r>
              <a:rPr lang="en-US" sz="1880" dirty="0"/>
              <a:t>line of symmetry cuts each shape in half. Write down the coordinates of the vertices of</a:t>
            </a:r>
          </a:p>
          <a:p>
            <a:pPr marL="1206500" lvl="2" indent="-2921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1880" dirty="0" smtClean="0"/>
              <a:t>one </a:t>
            </a:r>
            <a:r>
              <a:rPr lang="en-US" sz="1880" dirty="0"/>
              <a:t>half of the kite</a:t>
            </a:r>
          </a:p>
          <a:p>
            <a:pPr marL="1206500" lvl="2" indent="-2921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1880" dirty="0" smtClean="0"/>
              <a:t>one </a:t>
            </a:r>
            <a:r>
              <a:rPr lang="en-US" sz="1880" dirty="0"/>
              <a:t>half of the trapezium.</a:t>
            </a:r>
          </a:p>
          <a:p>
            <a:pPr marL="804863" lvl="1" indent="-3476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880" dirty="0" smtClean="0"/>
              <a:t>Give </a:t>
            </a:r>
            <a:r>
              <a:rPr lang="en-US" sz="1880" dirty="0"/>
              <a:t>the coordinates from part c and the equation of the line of symmetry to one of your classmates. Can they use these to reproduce your original shapes?</a:t>
            </a:r>
            <a:endParaRPr lang="en-US" sz="1880" dirty="0" smtClean="0"/>
          </a:p>
        </p:txBody>
      </p:sp>
    </p:spTree>
    <p:extLst>
      <p:ext uri="{BB962C8B-B14F-4D97-AF65-F5344CB8AC3E}">
        <p14:creationId xmlns:p14="http://schemas.microsoft.com/office/powerpoint/2010/main" val="399192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60629"/>
            <a:ext cx="8581913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2800350" algn="l"/>
              </a:tabLst>
            </a:pPr>
            <a:r>
              <a:rPr lang="en-US" sz="2300" dirty="0"/>
              <a:t>Copy this diagram in the top right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of a </a:t>
            </a:r>
            <a:r>
              <a:rPr lang="en-US" sz="2300" dirty="0"/>
              <a:t>25 x 20 </a:t>
            </a:r>
            <a:r>
              <a:rPr lang="en-US" sz="2300" dirty="0" smtClean="0"/>
              <a:t>square grid.</a:t>
            </a:r>
            <a:br>
              <a:rPr lang="en-US" sz="2300" dirty="0" smtClean="0"/>
            </a:br>
            <a:r>
              <a:rPr lang="en-US" sz="2300" dirty="0" smtClean="0"/>
              <a:t>Enlarge </a:t>
            </a:r>
            <a:r>
              <a:rPr lang="en-US" sz="2300" dirty="0"/>
              <a:t>the shape by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scale </a:t>
            </a:r>
            <a:r>
              <a:rPr lang="en-US" sz="2300" dirty="0"/>
              <a:t>factor -3 about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centre </a:t>
            </a:r>
            <a:r>
              <a:rPr lang="en-US" sz="2300" dirty="0"/>
              <a:t>of enlargement O.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2286000" algn="l"/>
              </a:tabLst>
            </a:pPr>
            <a:r>
              <a:rPr lang="en-US" sz="2300" dirty="0" smtClean="0"/>
              <a:t>Copy </a:t>
            </a:r>
            <a:r>
              <a:rPr lang="en-US" sz="2300" dirty="0"/>
              <a:t>and complete the list </a:t>
            </a:r>
            <a:r>
              <a:rPr lang="en-US" sz="2300" dirty="0" smtClean="0"/>
              <a:t>of </a:t>
            </a:r>
            <a:br>
              <a:rPr lang="en-US" sz="2300" dirty="0" smtClean="0"/>
            </a:br>
            <a:r>
              <a:rPr lang="en-US" sz="2300" dirty="0" smtClean="0"/>
              <a:t>information </a:t>
            </a:r>
            <a:r>
              <a:rPr lang="en-US" sz="2300" dirty="0"/>
              <a:t>needed to describe: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Reflection 	line </a:t>
            </a:r>
            <a:r>
              <a:rPr lang="en-US" sz="2300" dirty="0"/>
              <a:t>of </a:t>
            </a:r>
            <a:r>
              <a:rPr lang="en-US" sz="2300" dirty="0" smtClean="0"/>
              <a:t>reflection</a:t>
            </a:r>
            <a:br>
              <a:rPr lang="en-US" sz="2300" dirty="0" smtClean="0"/>
            </a:br>
            <a:r>
              <a:rPr lang="en-US" sz="2300" dirty="0" smtClean="0"/>
              <a:t>Rotation 	_______, ____________ and _________</a:t>
            </a:r>
            <a:br>
              <a:rPr lang="en-US" sz="2300" dirty="0" smtClean="0"/>
            </a:br>
            <a:r>
              <a:rPr lang="en-US" sz="2300" dirty="0" smtClean="0"/>
              <a:t>Translation 	________ and ____________ (or ________)</a:t>
            </a:r>
            <a:br>
              <a:rPr lang="en-US" sz="2300" dirty="0" smtClean="0"/>
            </a:br>
            <a:r>
              <a:rPr lang="en-US" sz="2300" dirty="0" smtClean="0"/>
              <a:t>Enlargement 	________ and _________</a:t>
            </a:r>
            <a:endParaRPr lang="en-US" sz="23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248" y="1306054"/>
            <a:ext cx="2916160" cy="2360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3284984"/>
            <a:ext cx="548640" cy="548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8559" y="5291760"/>
            <a:ext cx="8581913" cy="12893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002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61784"/>
            <a:ext cx="526954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800350" algn="l"/>
              </a:tabLst>
            </a:pPr>
            <a:r>
              <a:rPr lang="en-US" sz="2600" b="1" dirty="0">
                <a:solidFill>
                  <a:srgbClr val="C00000"/>
                </a:solidFill>
              </a:rPr>
              <a:t>Drawings and bearings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  <a:tabLst>
                <a:tab pos="2800350" algn="l"/>
              </a:tabLst>
            </a:pPr>
            <a:r>
              <a:rPr lang="en-US" sz="2600" dirty="0" smtClean="0"/>
              <a:t>This </a:t>
            </a:r>
            <a:r>
              <a:rPr lang="en-US" sz="2600" dirty="0"/>
              <a:t>solid is made from cubes</a:t>
            </a:r>
            <a:r>
              <a:rPr lang="en-US" sz="2600" dirty="0" smtClean="0"/>
              <a:t>.</a:t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600" dirty="0"/>
              <a:t>Which is the plan? </a:t>
            </a:r>
            <a:endParaRPr lang="en-US" sz="26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600" dirty="0" smtClean="0"/>
              <a:t>Which </a:t>
            </a:r>
            <a:r>
              <a:rPr lang="en-US" sz="2600" dirty="0"/>
              <a:t>is the side elevation? </a:t>
            </a:r>
            <a:endParaRPr lang="en-US" sz="26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600" dirty="0" smtClean="0"/>
              <a:t>Which </a:t>
            </a:r>
            <a:r>
              <a:rPr lang="en-US" sz="2600" dirty="0"/>
              <a:t>is the front elevation?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65" y="2155301"/>
            <a:ext cx="5167931" cy="24978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88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61784"/>
            <a:ext cx="52695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2"/>
              <a:tabLst>
                <a:tab pos="2800350" algn="l"/>
              </a:tabLst>
            </a:pPr>
            <a:r>
              <a:rPr lang="en-US" sz="2600" dirty="0"/>
              <a:t>Simeon started to draw the plan and elevations of this solid. </a:t>
            </a:r>
            <a:br>
              <a:rPr lang="en-US" sz="2600" dirty="0"/>
            </a:br>
            <a:r>
              <a:rPr lang="en-US" sz="2600" dirty="0" smtClean="0"/>
              <a:t>Copy </a:t>
            </a:r>
            <a:r>
              <a:rPr lang="en-US" sz="2600" dirty="0"/>
              <a:t>and complete Simeon’s drawings.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310" y="3509092"/>
            <a:ext cx="3681590" cy="2008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799" y="3509092"/>
            <a:ext cx="1380599" cy="2008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38559" y="5661248"/>
            <a:ext cx="5204539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 the question, the side elevation has been shaded.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812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61784"/>
            <a:ext cx="52695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3"/>
              <a:tabLst>
                <a:tab pos="2800350" algn="l"/>
              </a:tabLst>
            </a:pPr>
            <a:r>
              <a:rPr lang="en-US" sz="2700" dirty="0"/>
              <a:t>A map has a scale of </a:t>
            </a:r>
            <a:r>
              <a:rPr lang="en-US" sz="2700" dirty="0" smtClean="0"/>
              <a:t>1:50000.</a:t>
            </a:r>
            <a:br>
              <a:rPr lang="en-US" sz="2700" dirty="0" smtClean="0"/>
            </a:br>
            <a:r>
              <a:rPr lang="en-US" sz="2700" dirty="0" smtClean="0"/>
              <a:t>What </a:t>
            </a:r>
            <a:r>
              <a:rPr lang="en-US" sz="2700" dirty="0"/>
              <a:t>real distances represent a map distance </a:t>
            </a:r>
            <a:r>
              <a:rPr lang="en-US" sz="2700" dirty="0" smtClean="0"/>
              <a:t>of: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700" dirty="0" smtClean="0"/>
              <a:t>2 </a:t>
            </a:r>
            <a:r>
              <a:rPr lang="en-US" sz="2700" dirty="0"/>
              <a:t>cm </a:t>
            </a:r>
            <a:r>
              <a:rPr lang="en-US" sz="2700" dirty="0" smtClean="0"/>
              <a:t>	</a:t>
            </a:r>
            <a:r>
              <a:rPr lang="en-US" sz="2700" dirty="0" smtClean="0">
                <a:solidFill>
                  <a:srgbClr val="C00000"/>
                </a:solidFill>
              </a:rPr>
              <a:t>b.</a:t>
            </a:r>
            <a:r>
              <a:rPr lang="en-US" sz="2700" dirty="0" smtClean="0"/>
              <a:t> 5 </a:t>
            </a:r>
            <a:r>
              <a:rPr lang="en-US" sz="2700" dirty="0"/>
              <a:t>cm </a:t>
            </a:r>
            <a:endParaRPr lang="en-US" sz="27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2800350" algn="l"/>
              </a:tabLst>
            </a:pPr>
            <a:r>
              <a:rPr lang="en-US" sz="2700" dirty="0" smtClean="0"/>
              <a:t>12cm 	</a:t>
            </a:r>
            <a:r>
              <a:rPr lang="en-US" sz="2700" dirty="0" smtClean="0">
                <a:solidFill>
                  <a:srgbClr val="C00000"/>
                </a:solidFill>
              </a:rPr>
              <a:t>d.</a:t>
            </a:r>
            <a:r>
              <a:rPr lang="en-US" sz="2700" dirty="0" smtClean="0"/>
              <a:t> </a:t>
            </a:r>
            <a:r>
              <a:rPr lang="en-US" sz="2700" dirty="0"/>
              <a:t>8.5 cm?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38559" y="3861048"/>
            <a:ext cx="5204539" cy="2677656"/>
          </a:xfrm>
          <a:prstGeom prst="rect">
            <a:avLst/>
          </a:prstGeom>
          <a:solidFill>
            <a:srgbClr val="FEF1E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 cm represents 50000 cm = 0.5 km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359" y="4688067"/>
            <a:ext cx="4674651" cy="17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722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61784"/>
            <a:ext cx="5269545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2800350" algn="l"/>
              </a:tabLst>
            </a:pPr>
            <a:r>
              <a:rPr lang="en-US" sz="2300" dirty="0"/>
              <a:t>A map has a scale of </a:t>
            </a:r>
            <a:r>
              <a:rPr lang="en-US" sz="2300" dirty="0" smtClean="0"/>
              <a:t>1:300000.</a:t>
            </a:r>
            <a:br>
              <a:rPr lang="en-US" sz="2300" dirty="0" smtClean="0"/>
            </a:br>
            <a:r>
              <a:rPr lang="en-US" sz="2300" dirty="0" smtClean="0"/>
              <a:t>What </a:t>
            </a:r>
            <a:r>
              <a:rPr lang="en-US" sz="2300" dirty="0"/>
              <a:t>distances on the map represent a real-life distance of </a:t>
            </a:r>
            <a:endParaRPr lang="en-US" sz="23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 smtClean="0"/>
              <a:t>9 </a:t>
            </a:r>
            <a:r>
              <a:rPr lang="en-US" sz="2300" dirty="0"/>
              <a:t>km </a:t>
            </a:r>
            <a:r>
              <a:rPr lang="en-US" sz="2300" dirty="0" smtClean="0"/>
              <a:t>	</a:t>
            </a:r>
            <a:r>
              <a:rPr lang="en-US" sz="2300" dirty="0" smtClean="0">
                <a:solidFill>
                  <a:srgbClr val="C00000"/>
                </a:solidFill>
              </a:rPr>
              <a:t>b.</a:t>
            </a:r>
            <a:r>
              <a:rPr lang="en-US" sz="2300" dirty="0" smtClean="0"/>
              <a:t> </a:t>
            </a:r>
            <a:r>
              <a:rPr lang="en-US" sz="2300" dirty="0"/>
              <a:t>21km </a:t>
            </a:r>
            <a:endParaRPr lang="en-US" sz="23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2800350" algn="l"/>
              </a:tabLst>
            </a:pPr>
            <a:r>
              <a:rPr lang="en-US" sz="2300" dirty="0" smtClean="0"/>
              <a:t>30 </a:t>
            </a:r>
            <a:r>
              <a:rPr lang="en-US" sz="2300" dirty="0"/>
              <a:t>km </a:t>
            </a:r>
            <a:r>
              <a:rPr lang="en-US" sz="2300" dirty="0" smtClean="0"/>
              <a:t>	</a:t>
            </a:r>
            <a:r>
              <a:rPr lang="en-US" sz="2300" dirty="0" smtClean="0">
                <a:solidFill>
                  <a:srgbClr val="C00000"/>
                </a:solidFill>
              </a:rPr>
              <a:t>d.</a:t>
            </a:r>
            <a:r>
              <a:rPr lang="en-US" sz="2300" dirty="0" smtClean="0"/>
              <a:t> </a:t>
            </a:r>
            <a:r>
              <a:rPr lang="en-US" sz="2300" dirty="0"/>
              <a:t>22.5 km</a:t>
            </a:r>
            <a:r>
              <a:rPr lang="en-US" sz="2300" dirty="0" smtClean="0"/>
              <a:t>?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2171700" algn="l"/>
              </a:tabLst>
            </a:pPr>
            <a:r>
              <a:rPr lang="en-US" sz="2300" b="1" dirty="0">
                <a:solidFill>
                  <a:srgbClr val="C00000"/>
                </a:solidFill>
              </a:rPr>
              <a:t>Reasoning</a:t>
            </a:r>
            <a:r>
              <a:rPr lang="en-US" sz="2300" dirty="0"/>
              <a:t> The bearing of B from A is 115°. Copy and complete the </a:t>
            </a:r>
            <a:r>
              <a:rPr lang="en-US" sz="2300" dirty="0" smtClean="0"/>
              <a:t>working </a:t>
            </a:r>
            <a:r>
              <a:rPr lang="en-US" sz="2300" dirty="0"/>
              <a:t>to find the bearing of A from B. Give the reason for each step</a:t>
            </a:r>
            <a:r>
              <a:rPr lang="en-US" sz="2300" dirty="0" smtClean="0"/>
              <a:t>.</a:t>
            </a:r>
            <a:br>
              <a:rPr lang="en-US" sz="2300" dirty="0" smtClean="0"/>
            </a:br>
            <a:r>
              <a:rPr lang="en-US" sz="2300" i="1" dirty="0" smtClean="0"/>
              <a:t>x</a:t>
            </a:r>
            <a:r>
              <a:rPr lang="en-US" sz="2300" dirty="0" smtClean="0"/>
              <a:t> = </a:t>
            </a:r>
            <a:r>
              <a:rPr lang="en-US" sz="2800" dirty="0" smtClean="0">
                <a:sym typeface="Wingdings" panose="05000000000000000000" pitchFamily="2" charset="2"/>
              </a:rPr>
              <a:t></a:t>
            </a:r>
            <a:r>
              <a:rPr lang="en-US" sz="2300" dirty="0" smtClean="0"/>
              <a:t>°	(________________)</a:t>
            </a:r>
            <a:br>
              <a:rPr lang="en-US" sz="2300" dirty="0" smtClean="0"/>
            </a:br>
            <a:r>
              <a:rPr lang="en-US" sz="2300" i="1" dirty="0" smtClean="0"/>
              <a:t>y</a:t>
            </a:r>
            <a:r>
              <a:rPr lang="en-US" sz="2300" dirty="0" smtClean="0"/>
              <a:t> = 360 - </a:t>
            </a:r>
            <a:r>
              <a:rPr lang="en-US" sz="2300" i="1" dirty="0" smtClean="0"/>
              <a:t>x</a:t>
            </a:r>
            <a:r>
              <a:rPr lang="en-US" sz="2300" dirty="0" smtClean="0"/>
              <a:t> 	(________________)</a:t>
            </a:r>
            <a:br>
              <a:rPr lang="en-US" sz="2300" dirty="0" smtClean="0"/>
            </a:br>
            <a:r>
              <a:rPr lang="en-US" sz="2300" dirty="0" smtClean="0"/>
              <a:t>   = 360 - </a:t>
            </a:r>
            <a:r>
              <a:rPr lang="en-US" sz="2800" dirty="0" smtClean="0">
                <a:sym typeface="Wingdings" panose="05000000000000000000" pitchFamily="2" charset="2"/>
              </a:rPr>
              <a:t></a:t>
            </a:r>
            <a:r>
              <a:rPr lang="en-US" sz="2300" dirty="0" smtClean="0"/>
              <a:t>° = </a:t>
            </a:r>
            <a:r>
              <a:rPr lang="en-US" sz="2800" dirty="0" smtClean="0">
                <a:sym typeface="Wingdings" panose="05000000000000000000" pitchFamily="2" charset="2"/>
              </a:rPr>
              <a:t></a:t>
            </a:r>
            <a:r>
              <a:rPr lang="en-US" sz="2300" dirty="0" smtClean="0"/>
              <a:t>°</a:t>
            </a:r>
            <a:br>
              <a:rPr lang="en-US" sz="2300" dirty="0" smtClean="0"/>
            </a:br>
            <a:r>
              <a:rPr lang="en-US" sz="2300" dirty="0" smtClean="0"/>
              <a:t>Bearing </a:t>
            </a:r>
            <a:r>
              <a:rPr lang="en-US" sz="2300" dirty="0"/>
              <a:t>of A from B is </a:t>
            </a:r>
            <a:r>
              <a:rPr lang="en-US" sz="2800" dirty="0" smtClean="0">
                <a:sym typeface="Wingdings" panose="05000000000000000000" pitchFamily="2" charset="2"/>
              </a:rPr>
              <a:t></a:t>
            </a:r>
            <a:r>
              <a:rPr lang="en-US" sz="2300" dirty="0" smtClean="0"/>
              <a:t>°.</a:t>
            </a:r>
            <a:endParaRPr lang="en-US" sz="2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5508103" y="1827981"/>
            <a:ext cx="3319721" cy="138499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cm represents 300 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000cm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km. Draw a number line like the one in </a:t>
            </a: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893" y="3371525"/>
            <a:ext cx="2664809" cy="3225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331240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599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61784"/>
            <a:ext cx="52695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800350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Problem-solving </a:t>
            </a:r>
            <a:r>
              <a:rPr lang="en-US" sz="2400" dirty="0"/>
              <a:t>A ship sails 20 km from port on a bearing of 050°. It then turns and sails for 30 km on a bearing of 160°. </a:t>
            </a:r>
            <a:endParaRPr lang="en-US" sz="24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400" dirty="0" smtClean="0"/>
              <a:t>Copy </a:t>
            </a:r>
            <a:r>
              <a:rPr lang="en-US" sz="2400" dirty="0"/>
              <a:t>and complete the sketch of the ship's journey.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400" dirty="0" smtClean="0"/>
              <a:t>Make </a:t>
            </a:r>
            <a:r>
              <a:rPr lang="en-US" sz="2400" dirty="0"/>
              <a:t>an accurate scale drawing using a scale of 1 cm to 5 km. </a:t>
            </a:r>
            <a:endParaRPr lang="en-US" sz="24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400" dirty="0" smtClean="0"/>
              <a:t>Use </a:t>
            </a:r>
            <a:r>
              <a:rPr lang="en-US" sz="2400" dirty="0"/>
              <a:t>your diagram to work out</a:t>
            </a:r>
          </a:p>
          <a:p>
            <a:pPr marL="1200150" lvl="2" indent="-400050">
              <a:buClr>
                <a:srgbClr val="C00000"/>
              </a:buClr>
              <a:buFont typeface="+mj-lt"/>
              <a:buAutoNum type="romanLcPeriod"/>
              <a:tabLst>
                <a:tab pos="2800350" algn="l"/>
              </a:tabLst>
            </a:pPr>
            <a:r>
              <a:rPr lang="en-US" sz="2400" dirty="0" smtClean="0"/>
              <a:t>how </a:t>
            </a:r>
            <a:r>
              <a:rPr lang="en-US" sz="2400" dirty="0"/>
              <a:t>far the ship is from port to the nearest km</a:t>
            </a:r>
          </a:p>
          <a:p>
            <a:pPr marL="1200150" lvl="2" indent="-400050">
              <a:buClr>
                <a:srgbClr val="C00000"/>
              </a:buClr>
              <a:buFont typeface="+mj-lt"/>
              <a:buAutoNum type="romanLcPeriod"/>
              <a:tabLst>
                <a:tab pos="2800350" algn="l"/>
              </a:tabLst>
            </a:pPr>
            <a:r>
              <a:rPr lang="en-US" sz="2400" dirty="0" smtClean="0"/>
              <a:t>the </a:t>
            </a:r>
            <a:r>
              <a:rPr lang="en-US" sz="2400" dirty="0"/>
              <a:t>bearing the ship needs to sail on to get back to port.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5580112" y="5581689"/>
            <a:ext cx="3211625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Q6a communication hint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sketch is not an accurate drawing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6605" y="2113187"/>
            <a:ext cx="3039799" cy="34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988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61784"/>
            <a:ext cx="5269545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80035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Problem-solving </a:t>
            </a:r>
            <a:r>
              <a:rPr lang="en-US" sz="2100" dirty="0"/>
              <a:t>A ship sails 20 km from port on a bearing of 050°. It then turns and sails for 30 km on a bearing of 160°.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100" dirty="0" smtClean="0"/>
              <a:t>Copy </a:t>
            </a:r>
            <a:r>
              <a:rPr lang="en-US" sz="2100" dirty="0"/>
              <a:t>and complete the sketch of the ship's journey.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100" dirty="0" smtClean="0"/>
              <a:t>Make </a:t>
            </a:r>
            <a:r>
              <a:rPr lang="en-US" sz="2100" dirty="0"/>
              <a:t>an accurate scale drawing using a scale of 1 cm to 5 km.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100" dirty="0" smtClean="0"/>
              <a:t>Use </a:t>
            </a:r>
            <a:r>
              <a:rPr lang="en-US" sz="2100" dirty="0"/>
              <a:t>your diagram to work out</a:t>
            </a:r>
          </a:p>
          <a:p>
            <a:pPr marL="1200150" lvl="2" indent="-400050">
              <a:buClr>
                <a:srgbClr val="C00000"/>
              </a:buClr>
              <a:buFont typeface="+mj-lt"/>
              <a:buAutoNum type="romanLcPeriod"/>
              <a:tabLst>
                <a:tab pos="2800350" algn="l"/>
              </a:tabLst>
            </a:pPr>
            <a:r>
              <a:rPr lang="en-US" sz="2100" dirty="0" smtClean="0"/>
              <a:t>how </a:t>
            </a:r>
            <a:r>
              <a:rPr lang="en-US" sz="2100" dirty="0"/>
              <a:t>far the ship is from port to the nearest km</a:t>
            </a:r>
          </a:p>
          <a:p>
            <a:pPr marL="1200150" lvl="2" indent="-400050">
              <a:buClr>
                <a:srgbClr val="C00000"/>
              </a:buClr>
              <a:buFont typeface="+mj-lt"/>
              <a:buAutoNum type="romanLcPeriod"/>
              <a:tabLst>
                <a:tab pos="280035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bearing the ship needs to sail on to get back to port.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5580112" y="5517232"/>
            <a:ext cx="3211625" cy="106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Q6a communication hint 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sketch is not an accurate drawing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6605" y="1916832"/>
            <a:ext cx="3039799" cy="34040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20" y="5517232"/>
            <a:ext cx="5204539" cy="10618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Q6c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Complete the triangle you drew in part </a:t>
            </a: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Use the third side to find the distance and bearing</a:t>
            </a:r>
          </a:p>
        </p:txBody>
      </p:sp>
    </p:spTree>
    <p:extLst>
      <p:ext uri="{BB962C8B-B14F-4D97-AF65-F5344CB8AC3E}">
        <p14:creationId xmlns:p14="http://schemas.microsoft.com/office/powerpoint/2010/main" val="30495704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61784"/>
            <a:ext cx="562958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2800350" algn="l"/>
              </a:tabLst>
            </a:pPr>
            <a:r>
              <a:rPr lang="en-US" sz="2300" b="1" dirty="0" smtClean="0">
                <a:solidFill>
                  <a:srgbClr val="0070C0"/>
                </a:solidFill>
              </a:rPr>
              <a:t>Constructions </a:t>
            </a:r>
            <a:r>
              <a:rPr lang="en-US" sz="2300" b="1" dirty="0">
                <a:solidFill>
                  <a:srgbClr val="0070C0"/>
                </a:solidFill>
              </a:rPr>
              <a:t>and loci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800350" algn="l"/>
              </a:tabLst>
            </a:pPr>
            <a:r>
              <a:rPr lang="en-US" sz="2300" dirty="0" smtClean="0"/>
              <a:t>Follow </a:t>
            </a:r>
            <a:r>
              <a:rPr lang="en-US" sz="2300" dirty="0"/>
              <a:t>these instructions to accurately construct a triangle with sides 6cm, 7 cm and 10cm</a:t>
            </a:r>
            <a:r>
              <a:rPr lang="en-US" sz="2300" dirty="0" smtClean="0"/>
              <a:t>.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800350" algn="l"/>
              </a:tabLst>
            </a:pPr>
            <a:r>
              <a:rPr lang="en-US" sz="2300" dirty="0" smtClean="0"/>
              <a:t>Draw </a:t>
            </a:r>
            <a:r>
              <a:rPr lang="en-US" sz="2300" dirty="0"/>
              <a:t>a line 7 cm long. Construct the perpendicular bisector.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5868144" y="1196752"/>
            <a:ext cx="2952328" cy="138499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When you are asked to construct, use only a ruler and compasses.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43" y="2819656"/>
            <a:ext cx="8520429" cy="29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742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8" y="1261784"/>
            <a:ext cx="807785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2"/>
              <a:tabLst>
                <a:tab pos="2800350" algn="l"/>
              </a:tabLst>
            </a:pPr>
            <a:r>
              <a:rPr lang="en-US" sz="2800" dirty="0" smtClean="0"/>
              <a:t>Construct this triangle.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marL="514350" indent="-514350">
              <a:buClr>
                <a:srgbClr val="C00000"/>
              </a:buClr>
              <a:buFont typeface="+mj-lt"/>
              <a:buAutoNum type="arabicPeriod" startAt="5"/>
              <a:tabLst>
                <a:tab pos="2800350" algn="l"/>
              </a:tabLst>
            </a:pPr>
            <a:r>
              <a:rPr lang="en-US" sz="2800" dirty="0"/>
              <a:t>Use a protractor to draw an angle of 70</a:t>
            </a:r>
            <a:r>
              <a:rPr lang="en-US" sz="2800" dirty="0" smtClean="0"/>
              <a:t>°. Follow </a:t>
            </a:r>
            <a:r>
              <a:rPr lang="en-US" sz="2800" dirty="0"/>
              <a:t>these instructions to construct the angle bisector.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17611" y="1403484"/>
            <a:ext cx="2829258" cy="1623085"/>
            <a:chOff x="2824720" y="1268760"/>
            <a:chExt cx="2829258" cy="1623085"/>
          </a:xfrm>
        </p:grpSpPr>
        <p:sp>
          <p:nvSpPr>
            <p:cNvPr id="2" name="Isosceles Triangle 1"/>
            <p:cNvSpPr/>
            <p:nvPr/>
          </p:nvSpPr>
          <p:spPr>
            <a:xfrm>
              <a:off x="3136280" y="1268760"/>
              <a:ext cx="2371824" cy="1200489"/>
            </a:xfrm>
            <a:custGeom>
              <a:avLst/>
              <a:gdLst>
                <a:gd name="connsiteX0" fmla="*/ 0 w 2304256"/>
                <a:gd name="connsiteY0" fmla="*/ 1368152 h 1368152"/>
                <a:gd name="connsiteX1" fmla="*/ 1152128 w 2304256"/>
                <a:gd name="connsiteY1" fmla="*/ 0 h 1368152"/>
                <a:gd name="connsiteX2" fmla="*/ 2304256 w 2304256"/>
                <a:gd name="connsiteY2" fmla="*/ 1368152 h 1368152"/>
                <a:gd name="connsiteX3" fmla="*/ 0 w 2304256"/>
                <a:gd name="connsiteY3" fmla="*/ 1368152 h 1368152"/>
                <a:gd name="connsiteX0" fmla="*/ 0 w 2590006"/>
                <a:gd name="connsiteY0" fmla="*/ 1368152 h 1368152"/>
                <a:gd name="connsiteX1" fmla="*/ 1152128 w 2590006"/>
                <a:gd name="connsiteY1" fmla="*/ 0 h 1368152"/>
                <a:gd name="connsiteX2" fmla="*/ 2590006 w 2590006"/>
                <a:gd name="connsiteY2" fmla="*/ 1368152 h 1368152"/>
                <a:gd name="connsiteX3" fmla="*/ 0 w 2590006"/>
                <a:gd name="connsiteY3" fmla="*/ 1368152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0006" h="1368152">
                  <a:moveTo>
                    <a:pt x="0" y="1368152"/>
                  </a:moveTo>
                  <a:lnTo>
                    <a:pt x="1152128" y="0"/>
                  </a:lnTo>
                  <a:lnTo>
                    <a:pt x="2590006" y="1368152"/>
                  </a:lnTo>
                  <a:lnTo>
                    <a:pt x="0" y="136815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79309" y="2430180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9cm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24720" y="1494076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7</a:t>
              </a:r>
              <a:r>
                <a:rPr lang="en-US" sz="2400" dirty="0" smtClean="0"/>
                <a:t>cm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87421" y="1422068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8cm</a:t>
              </a:r>
              <a:endParaRPr lang="en-US" sz="24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2924944"/>
            <a:ext cx="548640" cy="54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33" y="1196752"/>
            <a:ext cx="548640" cy="548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4462120"/>
            <a:ext cx="8540921" cy="21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044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8" y="1261784"/>
            <a:ext cx="80778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3"/>
              <a:tabLst>
                <a:tab pos="2800350" algn="l"/>
              </a:tabLst>
            </a:pPr>
            <a:r>
              <a:rPr lang="en-US" sz="2600" dirty="0"/>
              <a:t>Draw a line 12cm long. Follow these instructions to construct the perpendicular bisector.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556" y="2204864"/>
            <a:ext cx="26888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lphaLcPeriod"/>
            </a:pPr>
            <a:r>
              <a:rPr lang="en-US" dirty="0"/>
              <a:t>Draw the line.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Open </a:t>
            </a:r>
            <a:r>
              <a:rPr lang="en-US" dirty="0"/>
              <a:t>your </a:t>
            </a:r>
            <a:r>
              <a:rPr lang="en-US" dirty="0" smtClean="0"/>
              <a:t>compasses to more than the length of the line.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15816" y="2204864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lphaLcPeriod" startAt="2"/>
            </a:pPr>
            <a:r>
              <a:rPr lang="en-US" dirty="0" smtClean="0"/>
              <a:t>Draw the first </a:t>
            </a:r>
            <a:r>
              <a:rPr lang="en-US" dirty="0"/>
              <a:t>arc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25186" y="2209111"/>
            <a:ext cx="2051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lphaLcPeriod" startAt="3"/>
            </a:pPr>
            <a:r>
              <a:rPr lang="en-US" dirty="0" smtClean="0"/>
              <a:t>Draw the second arc.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769402" y="2209111"/>
            <a:ext cx="20510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lphaLcPeriod" startAt="4"/>
            </a:pPr>
            <a:r>
              <a:rPr lang="en-US" dirty="0" smtClean="0"/>
              <a:t>Draw the perpendicular bisector.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519" y="3508044"/>
            <a:ext cx="1593281" cy="5690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0512" y="3119584"/>
            <a:ext cx="1705704" cy="23256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906" y="3119584"/>
            <a:ext cx="1406094" cy="2325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167" y="3146265"/>
            <a:ext cx="1823540" cy="228389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flipH="1">
            <a:off x="251520" y="4365104"/>
            <a:ext cx="2653786" cy="2246769"/>
          </a:xfrm>
          <a:prstGeom prst="rect">
            <a:avLst/>
          </a:prstGeom>
          <a:solidFill>
            <a:srgbClr val="F2FAE5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strategy hint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diagram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4220" y="4878657"/>
            <a:ext cx="1070131" cy="171869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3037807" y="5694347"/>
            <a:ext cx="5782665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Check by measuring that the angle is 90° and that the line is cut in half.</a:t>
            </a:r>
          </a:p>
        </p:txBody>
      </p:sp>
    </p:spTree>
    <p:extLst>
      <p:ext uri="{BB962C8B-B14F-4D97-AF65-F5344CB8AC3E}">
        <p14:creationId xmlns:p14="http://schemas.microsoft.com/office/powerpoint/2010/main" val="41930696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8.1 – 3D Solids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160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450087"/>
              </p:ext>
            </p:extLst>
          </p:nvPr>
        </p:nvGraphicFramePr>
        <p:xfrm>
          <a:off x="251518" y="1268760"/>
          <a:ext cx="8568952" cy="4714659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034228"/>
                <a:gridCol w="4392486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Draw plans and elevations of 3D solids</a:t>
                      </a:r>
                      <a:endParaRPr lang="en-US" sz="28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drawings show plans and elevations of buildings.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7872">
                <a:tc gridSpan="3"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the dimensions of </a:t>
                      </a:r>
                      <a:b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top, side and front of </a:t>
                      </a:r>
                      <a:b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cuboid?</a:t>
                      </a:r>
                      <a:b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0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27993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382" y="3992353"/>
            <a:ext cx="3774074" cy="19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72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196752"/>
            <a:ext cx="526954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6"/>
              <a:tabLst>
                <a:tab pos="2800350" algn="l"/>
              </a:tabLst>
            </a:pPr>
            <a:r>
              <a:rPr lang="en-US" sz="2300" dirty="0"/>
              <a:t>Use a protractor to draw an angle of 100°. Construct the angle bisector using a ruler and </a:t>
            </a:r>
            <a:r>
              <a:rPr lang="en-US" sz="2300" dirty="0" smtClean="0"/>
              <a:t>compasses.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 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 startAt="6"/>
              <a:tabLst>
                <a:tab pos="857250" algn="l"/>
                <a:tab pos="2800350" algn="l"/>
              </a:tabLst>
            </a:pPr>
            <a:r>
              <a:rPr lang="en-US" sz="2300" dirty="0" smtClean="0">
                <a:solidFill>
                  <a:srgbClr val="C00000"/>
                </a:solidFill>
              </a:rPr>
              <a:t>a.</a:t>
            </a:r>
            <a:r>
              <a:rPr lang="en-US" sz="2300" dirty="0" smtClean="0"/>
              <a:t> 	Draw </a:t>
            </a:r>
            <a:r>
              <a:rPr lang="en-US" sz="2300" dirty="0"/>
              <a:t>a dot in the middle of a </a:t>
            </a:r>
            <a:r>
              <a:rPr lang="en-US" sz="2300" dirty="0" smtClean="0"/>
              <a:t>	blank </a:t>
            </a:r>
            <a:r>
              <a:rPr lang="en-US" sz="2300" dirty="0"/>
              <a:t>piece of paper. Draw as </a:t>
            </a:r>
            <a:r>
              <a:rPr lang="en-US" sz="2300" dirty="0" smtClean="0"/>
              <a:t>	many </a:t>
            </a:r>
            <a:r>
              <a:rPr lang="en-US" sz="2300" dirty="0"/>
              <a:t>dots as you can exactly </a:t>
            </a:r>
            <a:r>
              <a:rPr lang="en-US" sz="2300" dirty="0" smtClean="0"/>
              <a:t>	4cm </a:t>
            </a:r>
            <a:r>
              <a:rPr lang="en-US" sz="2300" dirty="0"/>
              <a:t>from your dot. </a:t>
            </a:r>
            <a:endParaRPr lang="en-US" sz="2300" dirty="0" smtClean="0"/>
          </a:p>
          <a:p>
            <a:pPr marL="857250" lvl="1" indent="-457200">
              <a:buClr>
                <a:srgbClr val="C00000"/>
              </a:buClr>
              <a:buFont typeface="+mj-lt"/>
              <a:buAutoNum type="alphaLcPeriod" startAt="2"/>
              <a:tabLst>
                <a:tab pos="2800350" algn="l"/>
              </a:tabLst>
            </a:pPr>
            <a:r>
              <a:rPr lang="en-US" sz="2300" dirty="0" smtClean="0"/>
              <a:t>What </a:t>
            </a:r>
            <a:r>
              <a:rPr lang="en-US" sz="2300" dirty="0"/>
              <a:t>shape have you created? </a:t>
            </a:r>
            <a:endParaRPr lang="en-US" sz="2300" dirty="0" smtClean="0"/>
          </a:p>
          <a:p>
            <a:pPr marL="857250" lvl="1" indent="-457200">
              <a:buClr>
                <a:srgbClr val="C00000"/>
              </a:buClr>
              <a:buFont typeface="+mj-lt"/>
              <a:buAutoNum type="alphaLcPeriod" startAt="2"/>
              <a:tabLst>
                <a:tab pos="2800350" algn="l"/>
              </a:tabLst>
            </a:pPr>
            <a:r>
              <a:rPr lang="en-US" sz="2300" dirty="0" smtClean="0"/>
              <a:t>Copy </a:t>
            </a:r>
            <a:r>
              <a:rPr lang="en-US" sz="2300" dirty="0"/>
              <a:t>and complete this </a:t>
            </a:r>
            <a:r>
              <a:rPr lang="en-US" sz="2300" dirty="0" smtClean="0"/>
              <a:t>sentence.</a:t>
            </a:r>
          </a:p>
          <a:p>
            <a:pPr lvl="1">
              <a:buClr>
                <a:srgbClr val="C00000"/>
              </a:buClr>
              <a:tabLst>
                <a:tab pos="2800350" algn="l"/>
              </a:tabLst>
            </a:pPr>
            <a:r>
              <a:rPr lang="en-US" sz="2300" dirty="0" smtClean="0"/>
              <a:t>Points </a:t>
            </a:r>
            <a:r>
              <a:rPr lang="en-US" sz="2300" dirty="0"/>
              <a:t>that are </a:t>
            </a:r>
            <a:r>
              <a:rPr lang="en-US" sz="2300" dirty="0" smtClean="0"/>
              <a:t>equidistant </a:t>
            </a:r>
            <a:r>
              <a:rPr lang="en-US" sz="2300" dirty="0"/>
              <a:t>from a centre make </a:t>
            </a:r>
            <a:r>
              <a:rPr lang="en-US" sz="2300" dirty="0" smtClean="0"/>
              <a:t>a _________ .</a:t>
            </a:r>
            <a:endParaRPr lang="en-US" sz="23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2924944"/>
            <a:ext cx="548640" cy="548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flipH="1">
            <a:off x="238559" y="2391688"/>
            <a:ext cx="5204539" cy="893296"/>
          </a:xfrm>
          <a:prstGeom prst="rect">
            <a:avLst/>
          </a:prstGeom>
          <a:solidFill>
            <a:srgbClr val="EDFCE5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 strategy hint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the diagram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385" y="2432368"/>
            <a:ext cx="883998" cy="7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292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Strengthen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196752"/>
            <a:ext cx="526954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2800350" algn="l"/>
              </a:tabLst>
            </a:pPr>
            <a:r>
              <a:rPr lang="en-US" sz="2300" dirty="0"/>
              <a:t>Draw two crosses 6cm apart. Label them A and B. </a:t>
            </a:r>
            <a:endParaRPr lang="en-US" sz="23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 smtClean="0"/>
              <a:t>Mark </a:t>
            </a:r>
            <a:r>
              <a:rPr lang="en-US" sz="2300" dirty="0"/>
              <a:t>all the points which are 4 cm from cross </a:t>
            </a:r>
            <a:r>
              <a:rPr lang="en-US" sz="2300" dirty="0" smtClean="0"/>
              <a:t>A.</a:t>
            </a:r>
            <a:br>
              <a:rPr lang="en-US" sz="2300" dirty="0" smtClean="0"/>
            </a:br>
            <a:r>
              <a:rPr lang="en-US" sz="2300" dirty="0" smtClean="0"/>
              <a:t>Shade </a:t>
            </a:r>
            <a:r>
              <a:rPr lang="en-US" sz="2300" dirty="0"/>
              <a:t>lightly the region that is less than 4 cm from A. </a:t>
            </a:r>
            <a:endParaRPr lang="en-US" sz="23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 smtClean="0"/>
              <a:t>Mark </a:t>
            </a:r>
            <a:r>
              <a:rPr lang="en-US" sz="2300" dirty="0"/>
              <a:t>all the points which are 4 cm from cross </a:t>
            </a:r>
            <a:r>
              <a:rPr lang="en-US" sz="2300" dirty="0" smtClean="0"/>
              <a:t>B.</a:t>
            </a:r>
            <a:br>
              <a:rPr lang="en-US" sz="2300" dirty="0" smtClean="0"/>
            </a:br>
            <a:r>
              <a:rPr lang="en-US" sz="2300" dirty="0" smtClean="0"/>
              <a:t>Shade </a:t>
            </a:r>
            <a:r>
              <a:rPr lang="en-US" sz="2300" dirty="0"/>
              <a:t>lightly the region that is less than 4 cm from B. </a:t>
            </a:r>
            <a:endParaRPr lang="en-US" sz="23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300" dirty="0" smtClean="0"/>
              <a:t>Shade </a:t>
            </a:r>
            <a:r>
              <a:rPr lang="en-US" sz="2300" dirty="0"/>
              <a:t>darkly the region which is less than 4 cm from cross A and less than 4 cm from cross B.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20" y="5889466"/>
            <a:ext cx="520453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Q8c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Shade darkly the region that has been lightly shaded from both A and B.</a:t>
            </a:r>
          </a:p>
        </p:txBody>
      </p:sp>
    </p:spTree>
    <p:extLst>
      <p:ext uri="{BB962C8B-B14F-4D97-AF65-F5344CB8AC3E}">
        <p14:creationId xmlns:p14="http://schemas.microsoft.com/office/powerpoint/2010/main" val="36087536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37757" y="1786921"/>
            <a:ext cx="3200036" cy="48104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772816"/>
            <a:ext cx="526954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/>
              <a:tabLst>
                <a:tab pos="2800350" algn="l"/>
              </a:tabLst>
            </a:pPr>
            <a:r>
              <a:rPr lang="en-US" sz="1900" b="1" dirty="0">
                <a:solidFill>
                  <a:srgbClr val="C00000"/>
                </a:solidFill>
              </a:rPr>
              <a:t>Problem-solving </a:t>
            </a:r>
            <a:r>
              <a:rPr lang="en-US" sz="1900" dirty="0"/>
              <a:t>Draw a coordinate grid from -5 to +5 on both </a:t>
            </a:r>
            <a:r>
              <a:rPr lang="en-US" sz="1900" dirty="0" smtClean="0"/>
              <a:t>axes. Join </a:t>
            </a:r>
            <a:r>
              <a:rPr lang="en-US" sz="1900" dirty="0"/>
              <a:t>the points (1,1), (1, 3) and (4,1) to make triangle M.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1900" dirty="0" smtClean="0"/>
              <a:t>Enlarge </a:t>
            </a:r>
            <a:r>
              <a:rPr lang="en-US" sz="1900" dirty="0"/>
              <a:t>triangle M by scale factor -1 about the origin. Label the new triangle N. </a:t>
            </a:r>
            <a:endParaRPr lang="en-US" sz="1900" dirty="0" smtClean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1900" dirty="0" smtClean="0"/>
              <a:t>What </a:t>
            </a:r>
            <a:r>
              <a:rPr lang="en-US" sz="1900" dirty="0"/>
              <a:t>rotation also maps triangle M onto triangle N? </a:t>
            </a:r>
            <a:endParaRPr lang="en-US" sz="1900" dirty="0" smtClean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1900" dirty="0" smtClean="0"/>
              <a:t>Does </a:t>
            </a:r>
            <a:r>
              <a:rPr lang="en-US" sz="1900" dirty="0"/>
              <a:t>this always work? Try other shapes.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  <a:tabLst>
                <a:tab pos="2800350" algn="l"/>
              </a:tabLst>
            </a:pPr>
            <a:r>
              <a:rPr lang="en-US" sz="1900" b="1" dirty="0" smtClean="0">
                <a:solidFill>
                  <a:srgbClr val="C00000"/>
                </a:solidFill>
              </a:rPr>
              <a:t>Problem-solving</a:t>
            </a:r>
            <a:r>
              <a:rPr lang="en-US" sz="1900" dirty="0" smtClean="0"/>
              <a:t> </a:t>
            </a:r>
            <a:r>
              <a:rPr lang="en-US" sz="1900" dirty="0"/>
              <a:t>Triangle P with vertices at (-1, 0), (-1,3), (1,0) is transformed to give triangle Q with vertices at (-1,0), (-1, -6), (-5,0</a:t>
            </a:r>
            <a:r>
              <a:rPr lang="en-US" sz="1900" dirty="0" smtClean="0"/>
              <a:t>).</a:t>
            </a:r>
            <a:br>
              <a:rPr lang="en-US" sz="1900" dirty="0" smtClean="0"/>
            </a:br>
            <a:r>
              <a:rPr lang="en-US" sz="1900" dirty="0" smtClean="0"/>
              <a:t>Describe </a:t>
            </a:r>
            <a:r>
              <a:rPr lang="en-US" sz="1900" dirty="0"/>
              <a:t>fully the single transformation that maps triangle P onto triangle Q.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814543"/>
              </p:ext>
            </p:extLst>
          </p:nvPr>
        </p:nvGraphicFramePr>
        <p:xfrm>
          <a:off x="251518" y="1196752"/>
          <a:ext cx="8568952" cy="5181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568952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Extend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844824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63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50751"/>
            <a:ext cx="526954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280035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Problem-solving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Draw a coordinate grid from -4 to +4 on both axes, </a:t>
            </a:r>
            <a:endParaRPr lang="en-US" sz="22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200" dirty="0" smtClean="0"/>
              <a:t>Plot </a:t>
            </a:r>
            <a:r>
              <a:rPr lang="en-US" sz="2200" dirty="0"/>
              <a:t>the points A (1,2), B (3,4), C (2, -1).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200" dirty="0" smtClean="0"/>
              <a:t>Reflect </a:t>
            </a:r>
            <a:r>
              <a:rPr lang="en-US" sz="2200" dirty="0"/>
              <a:t>points A, B and C </a:t>
            </a:r>
            <a:r>
              <a:rPr lang="en-US" sz="2200" dirty="0" err="1"/>
              <a:t>i</a:t>
            </a:r>
            <a:r>
              <a:rPr lang="en-US" sz="2200" dirty="0"/>
              <a:t> n the </a:t>
            </a:r>
            <a:r>
              <a:rPr lang="en-US" sz="2200" i="1" dirty="0" smtClean="0"/>
              <a:t>x</a:t>
            </a:r>
            <a:r>
              <a:rPr lang="en-US" sz="2200" dirty="0" smtClean="0"/>
              <a:t>-axis</a:t>
            </a:r>
            <a:r>
              <a:rPr lang="en-US" sz="2200" dirty="0"/>
              <a:t>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200" dirty="0" smtClean="0"/>
              <a:t>What </a:t>
            </a:r>
            <a:r>
              <a:rPr lang="en-US" sz="2200" dirty="0"/>
              <a:t>do you notice about the coordinates of A, B and C when they are reflected in the </a:t>
            </a:r>
            <a:r>
              <a:rPr lang="en-US" sz="2200" i="1" dirty="0" smtClean="0"/>
              <a:t>x</a:t>
            </a:r>
            <a:r>
              <a:rPr lang="en-US" sz="2200" dirty="0" smtClean="0"/>
              <a:t>-axis</a:t>
            </a:r>
            <a:r>
              <a:rPr lang="en-US" sz="2200" dirty="0"/>
              <a:t>?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200" dirty="0" smtClean="0"/>
              <a:t>Repeat </a:t>
            </a:r>
            <a:r>
              <a:rPr lang="en-US" sz="2200" dirty="0"/>
              <a:t>parts </a:t>
            </a:r>
            <a:r>
              <a:rPr lang="en-US" sz="2200" b="1" dirty="0"/>
              <a:t>a</a:t>
            </a:r>
            <a:r>
              <a:rPr lang="en-US" sz="2200" dirty="0"/>
              <a:t> and </a:t>
            </a:r>
            <a:r>
              <a:rPr lang="en-US" sz="2200" b="1" dirty="0"/>
              <a:t>b</a:t>
            </a:r>
            <a:r>
              <a:rPr lang="en-US" sz="2200" dirty="0"/>
              <a:t>, reflecting in the </a:t>
            </a:r>
            <a:r>
              <a:rPr lang="en-US" sz="2200" i="1" dirty="0" smtClean="0"/>
              <a:t>y</a:t>
            </a:r>
            <a:r>
              <a:rPr lang="en-US" sz="2200" dirty="0" smtClean="0"/>
              <a:t>-axis</a:t>
            </a:r>
            <a:r>
              <a:rPr lang="en-US" sz="2200" dirty="0"/>
              <a:t>, </a:t>
            </a:r>
            <a:endParaRPr lang="en-US" sz="22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200" dirty="0" smtClean="0"/>
              <a:t>What </a:t>
            </a:r>
            <a:r>
              <a:rPr lang="en-US" sz="2200" dirty="0"/>
              <a:t>would be the coordinates of the point </a:t>
            </a:r>
            <a:r>
              <a:rPr lang="en-US" sz="2200" dirty="0" smtClean="0"/>
              <a:t>(</a:t>
            </a:r>
            <a:r>
              <a:rPr lang="en-US" sz="2200" i="1" dirty="0" smtClean="0"/>
              <a:t>p, q</a:t>
            </a:r>
            <a:r>
              <a:rPr lang="en-US" sz="2200" dirty="0"/>
              <a:t>) if it was reflected in </a:t>
            </a:r>
          </a:p>
          <a:p>
            <a:pPr marL="1257300" lvl="2" indent="-457200">
              <a:buClr>
                <a:srgbClr val="C00000"/>
              </a:buClr>
              <a:buFont typeface="+mj-lt"/>
              <a:buAutoNum type="romanLcPeriod"/>
              <a:tabLst>
                <a:tab pos="2800350" algn="l"/>
              </a:tabLst>
            </a:pPr>
            <a:r>
              <a:rPr lang="en-US" sz="2200" dirty="0" smtClean="0"/>
              <a:t>the </a:t>
            </a:r>
            <a:r>
              <a:rPr lang="en-US" sz="2200" i="1" dirty="0" smtClean="0"/>
              <a:t>x</a:t>
            </a:r>
            <a:r>
              <a:rPr lang="en-US" sz="2200" dirty="0" smtClean="0"/>
              <a:t>-axis 	</a:t>
            </a:r>
            <a:r>
              <a:rPr lang="en-US" sz="2200" dirty="0" smtClean="0">
                <a:solidFill>
                  <a:srgbClr val="C00000"/>
                </a:solidFill>
              </a:rPr>
              <a:t>ii.</a:t>
            </a:r>
            <a:r>
              <a:rPr lang="en-US" sz="2200" dirty="0" smtClean="0"/>
              <a:t> </a:t>
            </a:r>
            <a:r>
              <a:rPr lang="en-US" sz="2200" dirty="0"/>
              <a:t>the </a:t>
            </a:r>
            <a:r>
              <a:rPr lang="en-US" sz="2200" i="1" dirty="0"/>
              <a:t>y</a:t>
            </a:r>
            <a:r>
              <a:rPr lang="en-US" sz="2200" dirty="0"/>
              <a:t>-axis </a:t>
            </a:r>
            <a:endParaRPr lang="en-US" sz="2200" dirty="0" smtClean="0"/>
          </a:p>
          <a:p>
            <a:pPr marL="1257300" lvl="2" indent="-457200">
              <a:buClr>
                <a:srgbClr val="C00000"/>
              </a:buClr>
              <a:buFont typeface="+mj-lt"/>
              <a:buAutoNum type="romanLcPeriod" startAt="3"/>
              <a:tabLst>
                <a:tab pos="2800350" algn="l"/>
              </a:tabLst>
            </a:pPr>
            <a:r>
              <a:rPr lang="en-US" sz="2200" dirty="0" smtClean="0"/>
              <a:t>the </a:t>
            </a:r>
            <a:r>
              <a:rPr lang="en-US" sz="2200" i="1" dirty="0"/>
              <a:t>x</a:t>
            </a:r>
            <a:r>
              <a:rPr lang="en-US" sz="2200" dirty="0"/>
              <a:t>-axis, then the </a:t>
            </a:r>
            <a:r>
              <a:rPr lang="en-US" sz="2200" i="1" dirty="0" smtClean="0"/>
              <a:t>y</a:t>
            </a:r>
            <a:r>
              <a:rPr lang="en-US" sz="2200" dirty="0" smtClean="0"/>
              <a:t>-axis</a:t>
            </a:r>
            <a:r>
              <a:rPr lang="en-US" sz="2200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678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50751"/>
            <a:ext cx="52695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80035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Problem-solving</a:t>
            </a:r>
            <a:r>
              <a:rPr lang="en-US" sz="2100" dirty="0"/>
              <a:t> Draw a coordinate grid from -4 to +4 on both axes,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100" dirty="0" smtClean="0"/>
              <a:t>Plot </a:t>
            </a:r>
            <a:r>
              <a:rPr lang="en-US" sz="2100" dirty="0"/>
              <a:t>the points A (1,3), B (-4, -2), C (-1, 3), D (1, -2).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100" dirty="0" smtClean="0"/>
              <a:t>Reflect </a:t>
            </a:r>
            <a:r>
              <a:rPr lang="en-US" sz="2100" dirty="0"/>
              <a:t>points A, B, C and D in the line y = x.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100" dirty="0" smtClean="0"/>
              <a:t>Reflect </a:t>
            </a:r>
            <a:r>
              <a:rPr lang="en-US" sz="2100" dirty="0"/>
              <a:t>points A, B, C and D in the </a:t>
            </a:r>
            <a:r>
              <a:rPr lang="en-US" sz="2100" dirty="0" smtClean="0"/>
              <a:t>line </a:t>
            </a:r>
            <a:r>
              <a:rPr lang="en-US" sz="2100" i="1" dirty="0" smtClean="0"/>
              <a:t>y</a:t>
            </a:r>
            <a:r>
              <a:rPr lang="en-US" sz="2100" dirty="0" smtClean="0"/>
              <a:t> </a:t>
            </a:r>
            <a:r>
              <a:rPr lang="en-US" sz="2100" dirty="0"/>
              <a:t>= -</a:t>
            </a:r>
            <a:r>
              <a:rPr lang="en-US" sz="2100" i="1" dirty="0"/>
              <a:t>x</a:t>
            </a:r>
            <a:r>
              <a:rPr lang="en-US" sz="2100" dirty="0"/>
              <a:t>.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100" dirty="0" smtClean="0"/>
              <a:t>What </a:t>
            </a:r>
            <a:r>
              <a:rPr lang="en-US" sz="2100" dirty="0"/>
              <a:t>would be the coordinates of the point </a:t>
            </a:r>
            <a:r>
              <a:rPr lang="en-US" sz="2100" dirty="0" smtClean="0"/>
              <a:t>(</a:t>
            </a:r>
            <a:r>
              <a:rPr lang="en-US" sz="2100" i="1" dirty="0" smtClean="0"/>
              <a:t>p</a:t>
            </a:r>
            <a:r>
              <a:rPr lang="en-US" sz="2100" i="1" dirty="0"/>
              <a:t>, q</a:t>
            </a:r>
            <a:r>
              <a:rPr lang="en-US" sz="2100" dirty="0"/>
              <a:t>) if it was reflected in</a:t>
            </a:r>
          </a:p>
          <a:p>
            <a:pPr marL="1314450" lvl="2" indent="-400050">
              <a:buClr>
                <a:srgbClr val="C00000"/>
              </a:buClr>
              <a:buFont typeface="+mj-lt"/>
              <a:buAutoNum type="romanLcPeriod"/>
              <a:tabLst>
                <a:tab pos="308610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line </a:t>
            </a:r>
            <a:r>
              <a:rPr lang="en-US" sz="2100" i="1" dirty="0"/>
              <a:t>y = x</a:t>
            </a:r>
            <a:r>
              <a:rPr lang="en-US" sz="2100" dirty="0"/>
              <a:t> </a:t>
            </a:r>
            <a:r>
              <a:rPr lang="en-US" sz="2100" dirty="0" smtClean="0"/>
              <a:t>	ii </a:t>
            </a:r>
            <a:r>
              <a:rPr lang="en-US" sz="2100" dirty="0"/>
              <a:t>the line </a:t>
            </a:r>
            <a:r>
              <a:rPr lang="en-US" sz="2100" i="1" dirty="0"/>
              <a:t>y = -x</a:t>
            </a:r>
            <a:r>
              <a:rPr lang="en-US" sz="2100" dirty="0"/>
              <a:t> </a:t>
            </a:r>
            <a:endParaRPr lang="en-US" sz="2100" dirty="0" smtClean="0"/>
          </a:p>
          <a:p>
            <a:pPr marL="1314450" lvl="2" indent="-400050">
              <a:buClr>
                <a:srgbClr val="C00000"/>
              </a:buClr>
              <a:buFont typeface="+mj-lt"/>
              <a:buAutoNum type="romanLcPeriod" startAt="3"/>
              <a:tabLst>
                <a:tab pos="308610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line y = x, then the line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i="1" dirty="0" smtClean="0"/>
              <a:t>y </a:t>
            </a:r>
            <a:r>
              <a:rPr lang="en-US" sz="2100" i="1" dirty="0"/>
              <a:t>= -x</a:t>
            </a:r>
            <a:r>
              <a:rPr lang="en-US" sz="2100" dirty="0"/>
              <a:t>?</a:t>
            </a:r>
          </a:p>
          <a:p>
            <a:pPr lvl="1">
              <a:buClr>
                <a:srgbClr val="C00000"/>
              </a:buClr>
              <a:tabLst>
                <a:tab pos="280035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Discussion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/>
              <a:t>Compare your answer to </a:t>
            </a:r>
            <a:r>
              <a:rPr lang="en-US" sz="2100" dirty="0" smtClean="0"/>
              <a:t>part </a:t>
            </a:r>
            <a:r>
              <a:rPr lang="en-US" sz="2100" b="1" dirty="0"/>
              <a:t>d iii</a:t>
            </a:r>
            <a:r>
              <a:rPr lang="en-US" sz="2100" dirty="0"/>
              <a:t> with your answer to </a:t>
            </a:r>
            <a:r>
              <a:rPr lang="en-US" sz="2100" b="1" dirty="0"/>
              <a:t>Q3e </a:t>
            </a:r>
            <a:r>
              <a:rPr lang="en-US" sz="2100" b="1" dirty="0" smtClean="0"/>
              <a:t>iii</a:t>
            </a:r>
            <a:r>
              <a:rPr lang="en-US" sz="2100" dirty="0" smtClean="0"/>
              <a:t>. What </a:t>
            </a:r>
            <a:r>
              <a:rPr lang="en-US" sz="2100" dirty="0"/>
              <a:t>do you notice?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245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50751"/>
            <a:ext cx="526954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5"/>
              <a:tabLst>
                <a:tab pos="280035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Problem-solving </a:t>
            </a:r>
            <a:r>
              <a:rPr lang="en-US" sz="2200" dirty="0"/>
              <a:t>Quadrilateral A with vertices at (2,1), (4,1), (3,5), (5,5) is reflected in the x-axis to give image </a:t>
            </a:r>
            <a:r>
              <a:rPr lang="en-US" sz="2200" dirty="0" smtClean="0"/>
              <a:t>B. Quadrilateral </a:t>
            </a:r>
            <a:r>
              <a:rPr lang="en-US" sz="2200" dirty="0"/>
              <a:t>B is reflected in the (/-axis to give image </a:t>
            </a:r>
            <a:r>
              <a:rPr lang="en-US" sz="2200" dirty="0" smtClean="0"/>
              <a:t>C.</a:t>
            </a:r>
            <a:br>
              <a:rPr lang="en-US" sz="2200" dirty="0" smtClean="0"/>
            </a:br>
            <a:r>
              <a:rPr lang="en-US" sz="2200" dirty="0" smtClean="0"/>
              <a:t>Without </a:t>
            </a:r>
            <a:r>
              <a:rPr lang="en-US" sz="2200" dirty="0"/>
              <a:t>drawing, work out the vertices of image C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200" dirty="0" smtClean="0"/>
          </a:p>
          <a:p>
            <a:pPr marL="342900" indent="-342900">
              <a:buClr>
                <a:srgbClr val="C00000"/>
              </a:buClr>
              <a:buFont typeface="+mj-lt"/>
              <a:buAutoNum type="arabicPeriod" startAt="5"/>
              <a:tabLst>
                <a:tab pos="280035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Problem-solving</a:t>
            </a:r>
            <a:r>
              <a:rPr lang="en-US" sz="2200" dirty="0"/>
              <a:t> The point S(4, 3) is reflected to give point </a:t>
            </a:r>
            <a:r>
              <a:rPr lang="en-US" sz="2200" dirty="0" smtClean="0"/>
              <a:t>T.</a:t>
            </a:r>
            <a:br>
              <a:rPr lang="en-US" sz="2200" dirty="0" smtClean="0"/>
            </a:br>
            <a:r>
              <a:rPr lang="en-US" sz="2200" dirty="0" smtClean="0"/>
              <a:t>Point </a:t>
            </a:r>
            <a:r>
              <a:rPr lang="en-US" sz="2200" dirty="0"/>
              <a:t>T is reflected to give point U. The coordinates of U are (-3,4). Without drawing, find two combinations of reflections that could map point S onto point 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251520" y="3702804"/>
            <a:ext cx="5204539" cy="44627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 hint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Look back at </a:t>
            </a:r>
            <a:r>
              <a:rPr lang="en-US" sz="2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help you.</a:t>
            </a:r>
            <a:endParaRPr lang="en-US" sz="2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926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50751"/>
            <a:ext cx="5269546" cy="548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800350" algn="l"/>
              </a:tabLst>
            </a:pPr>
            <a:r>
              <a:rPr lang="en-US" sz="2060" b="1" dirty="0">
                <a:solidFill>
                  <a:srgbClr val="C00000"/>
                </a:solidFill>
              </a:rPr>
              <a:t>Problem-solving </a:t>
            </a:r>
            <a:r>
              <a:rPr lang="en-US" sz="2060" dirty="0" smtClean="0"/>
              <a:t>Draw </a:t>
            </a:r>
            <a:r>
              <a:rPr lang="en-US" sz="2060" dirty="0"/>
              <a:t>a coordinate grid from-4 </a:t>
            </a:r>
            <a:r>
              <a:rPr lang="en-US" sz="2060" dirty="0" smtClean="0"/>
              <a:t>to +</a:t>
            </a:r>
            <a:r>
              <a:rPr lang="en-US" sz="2060" dirty="0"/>
              <a:t>4 on both axes, </a:t>
            </a:r>
            <a:endParaRPr lang="en-US" sz="206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60" dirty="0" smtClean="0"/>
              <a:t>Plot </a:t>
            </a:r>
            <a:r>
              <a:rPr lang="en-US" sz="2060" dirty="0"/>
              <a:t>the points A</a:t>
            </a:r>
            <a:r>
              <a:rPr lang="en-US" sz="2060" dirty="0" smtClean="0"/>
              <a:t>(-1,3</a:t>
            </a:r>
            <a:r>
              <a:rPr lang="en-US" sz="2060" dirty="0"/>
              <a:t>) and B(3</a:t>
            </a:r>
            <a:r>
              <a:rPr lang="en-US" sz="2060" dirty="0" smtClean="0"/>
              <a:t>, -1).</a:t>
            </a:r>
            <a:endParaRPr lang="en-US" sz="2060" dirty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60" dirty="0" smtClean="0"/>
              <a:t>Work </a:t>
            </a:r>
            <a:r>
              <a:rPr lang="en-US" sz="2060" dirty="0"/>
              <a:t>out the equation of line AB. </a:t>
            </a:r>
            <a:endParaRPr lang="en-US" sz="206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60" dirty="0" smtClean="0"/>
              <a:t>What </a:t>
            </a:r>
            <a:r>
              <a:rPr lang="en-US" sz="2060" dirty="0"/>
              <a:t>is the gradient of a line perpendicular to AB? </a:t>
            </a:r>
            <a:endParaRPr lang="en-US" sz="206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60" dirty="0" smtClean="0"/>
              <a:t>Construct </a:t>
            </a:r>
            <a:r>
              <a:rPr lang="en-US" sz="2060" dirty="0"/>
              <a:t>the perpendicular bisector of line AB.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60" dirty="0"/>
              <a:t>Check its gradient matches your answer to part c.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7"/>
              <a:tabLst>
                <a:tab pos="2800350" algn="l"/>
              </a:tabLst>
            </a:pPr>
            <a:r>
              <a:rPr lang="en-US" sz="2060" b="1" dirty="0" smtClean="0">
                <a:solidFill>
                  <a:srgbClr val="C00000"/>
                </a:solidFill>
              </a:rPr>
              <a:t>Reasoning </a:t>
            </a:r>
            <a:r>
              <a:rPr lang="en-US" sz="2060" b="1" dirty="0">
                <a:solidFill>
                  <a:srgbClr val="C00000"/>
                </a:solidFill>
              </a:rPr>
              <a:t>/ Problem-solving </a:t>
            </a:r>
            <a:r>
              <a:rPr lang="en-US" sz="2060" dirty="0"/>
              <a:t>The bearing of a ship from port is </a:t>
            </a:r>
            <a:r>
              <a:rPr lang="en-US" sz="2060" i="1" dirty="0"/>
              <a:t>a</a:t>
            </a:r>
            <a:r>
              <a:rPr lang="en-US" sz="2060" dirty="0"/>
              <a:t>°, where 0 &lt; </a:t>
            </a:r>
            <a:r>
              <a:rPr lang="en-US" sz="2060" i="1" dirty="0"/>
              <a:t>a</a:t>
            </a:r>
            <a:r>
              <a:rPr lang="en-US" sz="2060" dirty="0"/>
              <a:t> &lt; 180.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60" dirty="0" smtClean="0"/>
              <a:t>Show </a:t>
            </a:r>
            <a:r>
              <a:rPr lang="en-US" sz="2060" dirty="0"/>
              <a:t>that the bearing of the port from the ship is (180 + </a:t>
            </a:r>
            <a:r>
              <a:rPr lang="en-US" sz="2060" i="1" dirty="0"/>
              <a:t>a</a:t>
            </a:r>
            <a:r>
              <a:rPr lang="en-US" sz="2060" dirty="0" smtClean="0"/>
              <a:t>)°.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60" dirty="0" smtClean="0"/>
              <a:t>Work </a:t>
            </a:r>
            <a:r>
              <a:rPr lang="en-US" sz="2060" dirty="0"/>
              <a:t>out the bearing of the port from the ship when 180 </a:t>
            </a:r>
            <a:r>
              <a:rPr lang="en-US" sz="2060" dirty="0" smtClean="0"/>
              <a:t>&lt; </a:t>
            </a:r>
            <a:r>
              <a:rPr lang="en-US" sz="2060" i="1" dirty="0" smtClean="0"/>
              <a:t>a</a:t>
            </a:r>
            <a:r>
              <a:rPr lang="en-US" sz="2060" dirty="0" smtClean="0"/>
              <a:t> &lt; </a:t>
            </a:r>
            <a:r>
              <a:rPr lang="en-US" sz="2060" dirty="0"/>
              <a:t>360.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437112"/>
            <a:ext cx="548640" cy="548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5580112" y="5581689"/>
            <a:ext cx="3215917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Draw a diagram with North arrows marked from both port and ship.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093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50751"/>
            <a:ext cx="526954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2800350" algn="l"/>
              </a:tabLst>
            </a:pPr>
            <a:r>
              <a:rPr lang="en-US" sz="2000" dirty="0"/>
              <a:t>The diagram shows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three </a:t>
            </a:r>
            <a:r>
              <a:rPr lang="en-US" sz="2000" dirty="0"/>
              <a:t>sides of 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regular </a:t>
            </a:r>
            <a:r>
              <a:rPr lang="en-US" sz="2000" dirty="0"/>
              <a:t>hexagon.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ABP </a:t>
            </a:r>
            <a:r>
              <a:rPr lang="en-US" sz="2000" dirty="0"/>
              <a:t>is a straight </a:t>
            </a:r>
            <a:r>
              <a:rPr lang="en-US" sz="2000" dirty="0" smtClean="0"/>
              <a:t>line. </a:t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length of each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side </a:t>
            </a:r>
            <a:r>
              <a:rPr lang="en-US" sz="2000" dirty="0"/>
              <a:t>is 4cm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00" dirty="0" smtClean="0"/>
              <a:t>Work out the marked exterior angle.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00" dirty="0" smtClean="0"/>
              <a:t>Draw </a:t>
            </a:r>
            <a:r>
              <a:rPr lang="en-US" sz="2000" dirty="0"/>
              <a:t>accurately sides AB and BC. </a:t>
            </a:r>
            <a:endParaRPr lang="en-US" sz="20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00" dirty="0" smtClean="0"/>
              <a:t>Continue </a:t>
            </a:r>
            <a:r>
              <a:rPr lang="en-US" sz="2000" dirty="0"/>
              <a:t>in the same way to draw the hexagon.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280035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Problem-solving </a:t>
            </a:r>
            <a:r>
              <a:rPr lang="en-US" sz="2000" dirty="0"/>
              <a:t>Here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is </a:t>
            </a:r>
            <a:r>
              <a:rPr lang="en-US" sz="2000" dirty="0"/>
              <a:t>a </a:t>
            </a:r>
            <a:r>
              <a:rPr lang="en-US" sz="2000" dirty="0" smtClean="0"/>
              <a:t>rectangle.</a:t>
            </a:r>
            <a:br>
              <a:rPr lang="en-US" sz="2000" dirty="0" smtClean="0"/>
            </a:br>
            <a:r>
              <a:rPr lang="en-US" sz="2000" dirty="0" smtClean="0"/>
              <a:t>Using </a:t>
            </a:r>
            <a:r>
              <a:rPr lang="en-US" sz="2000" dirty="0"/>
              <a:t>a ruler and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compasses</a:t>
            </a:r>
            <a:r>
              <a:rPr lang="en-US" sz="2000" dirty="0"/>
              <a:t>, construct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 </a:t>
            </a:r>
            <a:r>
              <a:rPr lang="en-US" sz="2000" dirty="0"/>
              <a:t>triangle with the same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area </a:t>
            </a:r>
            <a:r>
              <a:rPr lang="en-US" sz="2000" dirty="0"/>
              <a:t>as this rectangle.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4782" y="4677089"/>
            <a:ext cx="1939256" cy="1846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4999" y="1252612"/>
            <a:ext cx="2270434" cy="18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2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50751"/>
            <a:ext cx="52695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1"/>
              <a:tabLst>
                <a:tab pos="280035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STEM</a:t>
            </a:r>
            <a:endParaRPr lang="en-US" sz="2000" b="1" dirty="0">
              <a:solidFill>
                <a:srgbClr val="C00000"/>
              </a:solidFill>
            </a:endParaRP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00" dirty="0" smtClean="0"/>
              <a:t>A </a:t>
            </a:r>
            <a:r>
              <a:rPr lang="en-US" sz="2000" dirty="0"/>
              <a:t>firework rocket reaches a height of 100 m before exploding in all directions to a distance of 20 m. What 3D shape does the burst form? </a:t>
            </a:r>
            <a:endParaRPr lang="en-US" sz="20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00" dirty="0" smtClean="0"/>
              <a:t>What </a:t>
            </a:r>
            <a:r>
              <a:rPr lang="en-US" sz="2000" dirty="0"/>
              <a:t>is the 2D shape of the burst as seen from the ground</a:t>
            </a:r>
            <a:r>
              <a:rPr lang="en-US" sz="2000" dirty="0" smtClean="0"/>
              <a:t>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4"/>
              <a:tabLst>
                <a:tab pos="2800350" algn="l"/>
              </a:tabLst>
            </a:pPr>
            <a:r>
              <a:rPr lang="en-US" sz="2000" b="1" dirty="0">
                <a:solidFill>
                  <a:srgbClr val="C00000"/>
                </a:solidFill>
              </a:rPr>
              <a:t>Problem-solving </a:t>
            </a:r>
            <a:r>
              <a:rPr lang="en-US" sz="2000" dirty="0"/>
              <a:t>Draw a coordinate grid from -8 to +8 on both axes, </a:t>
            </a:r>
            <a:endParaRPr lang="en-US" sz="20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00" dirty="0" smtClean="0"/>
              <a:t>Plot </a:t>
            </a:r>
            <a:r>
              <a:rPr lang="en-US" sz="2000" dirty="0"/>
              <a:t>the points A(-5</a:t>
            </a:r>
            <a:r>
              <a:rPr lang="en-US" sz="2000" dirty="0" smtClean="0"/>
              <a:t>, 6</a:t>
            </a:r>
            <a:r>
              <a:rPr lang="en-US" sz="2000" dirty="0"/>
              <a:t>) and B(3,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-2</a:t>
            </a:r>
            <a:r>
              <a:rPr lang="en-US" sz="2000" dirty="0"/>
              <a:t>).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800350" algn="l"/>
              </a:tabLst>
            </a:pPr>
            <a:r>
              <a:rPr lang="en-US" sz="2000" dirty="0" smtClean="0"/>
              <a:t>Find </a:t>
            </a:r>
            <a:r>
              <a:rPr lang="en-US" sz="2000" dirty="0"/>
              <a:t>where the perpendicular bisector of AB intersects the graph x2 + y2=25.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20" y="5581689"/>
            <a:ext cx="5204539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Q14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Is the shape congruent to the original? This will help you decide which transformations to use.</a:t>
            </a:r>
          </a:p>
        </p:txBody>
      </p:sp>
    </p:spTree>
    <p:extLst>
      <p:ext uri="{BB962C8B-B14F-4D97-AF65-F5344CB8AC3E}">
        <p14:creationId xmlns:p14="http://schemas.microsoft.com/office/powerpoint/2010/main" val="489607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5905" y="1268760"/>
            <a:ext cx="5130191" cy="5286200"/>
            <a:chOff x="3483872" y="1089031"/>
            <a:chExt cx="5264592" cy="5286200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3491880" y="1089031"/>
              <a:ext cx="5256584" cy="525658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3889" y="1666250"/>
              <a:ext cx="5095139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200" dirty="0"/>
                <a:t>Draw an accurate plan, front elevation and side elevation of this </a:t>
              </a:r>
              <a:r>
                <a:rPr lang="en-US" sz="2200" dirty="0" smtClean="0"/>
                <a:t>prism.	</a:t>
              </a:r>
              <a:r>
                <a:rPr lang="en-US" sz="2200" b="1" dirty="0" smtClean="0"/>
                <a:t>(3 marks)</a:t>
              </a:r>
              <a:br>
                <a:rPr lang="en-US" sz="2200" b="1" dirty="0" smtClean="0"/>
              </a:br>
              <a:r>
                <a:rPr lang="en-US" sz="2200" b="1" dirty="0" smtClean="0"/>
                <a:t/>
              </a:r>
              <a:br>
                <a:rPr lang="en-US" sz="2200" b="1" dirty="0" smtClean="0"/>
              </a:br>
              <a:r>
                <a:rPr lang="en-US" sz="2200" b="1" dirty="0" smtClean="0"/>
                <a:t/>
              </a:r>
              <a:br>
                <a:rPr lang="en-US" sz="2200" b="1" dirty="0" smtClean="0"/>
              </a:br>
              <a:r>
                <a:rPr lang="en-US" sz="2200" b="1" dirty="0" smtClean="0"/>
                <a:t/>
              </a:r>
              <a:br>
                <a:rPr lang="en-US" sz="2200" b="1" dirty="0" smtClean="0"/>
              </a:br>
              <a:r>
                <a:rPr lang="en-US" sz="2200" b="1" dirty="0" smtClean="0"/>
                <a:t/>
              </a:r>
              <a:br>
                <a:rPr lang="en-US" sz="2200" b="1" dirty="0" smtClean="0"/>
              </a:br>
              <a:r>
                <a:rPr lang="en-US" sz="2200" b="1" dirty="0" smtClean="0"/>
                <a:t/>
              </a:r>
              <a:br>
                <a:rPr lang="en-US" sz="2200" b="1" dirty="0" smtClean="0"/>
              </a:br>
              <a:r>
                <a:rPr lang="en-US" sz="2200" b="1" dirty="0" smtClean="0"/>
                <a:t/>
              </a:r>
              <a:br>
                <a:rPr lang="en-US" sz="2200" b="1" dirty="0" smtClean="0"/>
              </a:br>
              <a:r>
                <a:rPr lang="en-US" sz="3200" b="1" dirty="0" smtClean="0"/>
                <a:t/>
              </a:r>
              <a:br>
                <a:rPr lang="en-US" sz="3200" b="1" dirty="0" smtClean="0"/>
              </a:br>
              <a:endParaRPr lang="en-US" sz="2200" dirty="0" smtClean="0"/>
            </a:p>
            <a:p>
              <a:pPr marL="457200" indent="-45720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200" dirty="0" smtClean="0"/>
                <a:t>Calculate the surface area of the shape.	</a:t>
              </a:r>
              <a:r>
                <a:rPr lang="en-US" sz="2200" b="1" dirty="0" smtClean="0"/>
                <a:t>(4 marks)</a:t>
              </a:r>
              <a:endParaRPr lang="en-US" sz="22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209" y="2964827"/>
            <a:ext cx="3349454" cy="27157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5580112" y="4217020"/>
            <a:ext cx="3181199" cy="2308324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exam question like this will usually give you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squared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to accurately draw your answers to part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Be sure to label each diagram. You can use the answers to part a to work out the total surface area of the shape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366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8.1 – 3D Solids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2743200" algn="l"/>
              </a:tabLst>
            </a:pPr>
            <a:r>
              <a:rPr lang="en-US" sz="2800" dirty="0" smtClean="0"/>
              <a:t>On </a:t>
            </a:r>
            <a:r>
              <a:rPr lang="en-US" sz="2800" dirty="0"/>
              <a:t>an isometric grid, draw </a:t>
            </a:r>
            <a:endParaRPr lang="en-US" sz="28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800" dirty="0" smtClean="0"/>
              <a:t>a </a:t>
            </a:r>
            <a:r>
              <a:rPr lang="en-US" sz="2800" dirty="0"/>
              <a:t>cube </a:t>
            </a:r>
            <a:r>
              <a:rPr lang="en-US" sz="2800" dirty="0" smtClean="0"/>
              <a:t>	</a:t>
            </a:r>
            <a:r>
              <a:rPr lang="en-US" sz="2800" dirty="0" smtClean="0">
                <a:solidFill>
                  <a:srgbClr val="C00000"/>
                </a:solidFill>
              </a:rPr>
              <a:t>b.</a:t>
            </a:r>
            <a:r>
              <a:rPr lang="en-US" sz="2800" dirty="0" smtClean="0"/>
              <a:t>  </a:t>
            </a:r>
            <a:r>
              <a:rPr lang="en-US" sz="2800" dirty="0"/>
              <a:t>a </a:t>
            </a:r>
            <a:r>
              <a:rPr lang="en-US" sz="2800" dirty="0" smtClean="0"/>
              <a:t>cuboid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800" dirty="0" smtClean="0"/>
              <a:t>a </a:t>
            </a:r>
            <a:r>
              <a:rPr lang="en-US" sz="2800" dirty="0"/>
              <a:t>triangular prism.</a:t>
            </a:r>
            <a:endParaRPr lang="en-US" sz="2800" dirty="0" smtClean="0"/>
          </a:p>
        </p:txBody>
      </p:sp>
      <p:sp>
        <p:nvSpPr>
          <p:cNvPr id="5" name="Flowchart: Delay 4"/>
          <p:cNvSpPr/>
          <p:nvPr/>
        </p:nvSpPr>
        <p:spPr>
          <a:xfrm flipH="1">
            <a:off x="5220074" y="1196752"/>
            <a:ext cx="360038" cy="1440160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5085" y="2699336"/>
            <a:ext cx="5213924" cy="3826008"/>
            <a:chOff x="150164" y="6494199"/>
            <a:chExt cx="5213924" cy="3826008"/>
          </a:xfrm>
        </p:grpSpPr>
        <p:sp>
          <p:nvSpPr>
            <p:cNvPr id="7" name="Rectangle 6"/>
            <p:cNvSpPr/>
            <p:nvPr/>
          </p:nvSpPr>
          <p:spPr>
            <a:xfrm flipH="1">
              <a:off x="150164" y="6673055"/>
              <a:ext cx="5213924" cy="36471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Ins="2377440" rtlCol="0" anchor="t" anchorCtr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plan is the view from above the solid.</a:t>
              </a:r>
            </a:p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front elevation is the view of the front of the solid.</a:t>
              </a:r>
            </a:p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side elevation is the view of the side of the solid.</a:t>
              </a:r>
            </a:p>
          </p:txBody>
        </p:sp>
        <p:sp>
          <p:nvSpPr>
            <p:cNvPr id="8" name="Pentagon 7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6466" y="3641799"/>
            <a:ext cx="2469630" cy="22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207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250751"/>
            <a:ext cx="52695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3"/>
              <a:tabLst>
                <a:tab pos="2800350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Problem-solving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/>
              <a:t>Describe a combination of two transformations that map triangle A onto triangle 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90" y="2889414"/>
            <a:ext cx="5262884" cy="3707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542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456918"/>
              </p:ext>
            </p:extLst>
          </p:nvPr>
        </p:nvGraphicFramePr>
        <p:xfrm>
          <a:off x="179512" y="1146509"/>
          <a:ext cx="8640960" cy="5322027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640960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Knowledge Check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7570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 the view from above an object. The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elevation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 the view of the front of the object. The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side elevation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 the view of the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side of the object.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transformation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moves a shape to a different position.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Reflections, rotations, translations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enlargements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 all types of transformation.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original shape is called an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object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When the object is reflected,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rotated, translated or enlarged, the resulting shape is called an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image.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describe a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rotation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 need to give the direction of turn (clockwise or anticlockwise), the angle of turn and the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centre</a:t>
                      </a:r>
                      <a:r>
                        <a:rPr lang="en-US" sz="24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rotation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400" b="0" i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07291" y="1774557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8.1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07292" y="2636912"/>
            <a:ext cx="131318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8.2 and 8.3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47864" y="3212976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7290" y="5374957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8.2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076056" y="5734997"/>
            <a:ext cx="252028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07292" y="4089846"/>
            <a:ext cx="131318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8.2 and 8.3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47864" y="4665910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47864" y="2062589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0816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1208235"/>
                  </p:ext>
                </p:extLst>
              </p:nvPr>
            </p:nvGraphicFramePr>
            <p:xfrm>
              <a:off x="179512" y="1112953"/>
              <a:ext cx="8640960" cy="5628415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640960"/>
                  </a:tblGrid>
                  <a:tr h="475707">
                    <a:tc>
                      <a:txBody>
                        <a:bodyPr/>
                        <a:lstStyle/>
                        <a:p>
                          <a:r>
                            <a:rPr lang="en-US" sz="193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 Knowledge Check</a:t>
                          </a:r>
                          <a:endParaRPr lang="en-US" sz="193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140917">
                    <a:tc>
                      <a:txBody>
                        <a:bodyPr/>
                        <a:lstStyle/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 describe an enlargement you need to give the </a:t>
                          </a:r>
                          <a:r>
                            <a:rPr lang="en-US" sz="1930" b="1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centre of enlargement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 the scale factor. To find the centre of enlargement, join corresponding points of the object and the image. 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 enlarge a shape by a fractional scale factor, multiply the distance</a:t>
                          </a:r>
                          <a:r>
                            <a:rPr lang="en-US" sz="1930" b="0" i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 the centre to each point on the shape by the scale factor.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 negative scale factor takes the image to the opposite side of the</a:t>
                          </a:r>
                          <a:r>
                            <a:rPr lang="en-US" sz="1930" b="0" i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centre of enlargement.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When a shape is enlarged the area increases by (scale factor)</a:t>
                          </a:r>
                          <a:r>
                            <a:rPr lang="en-US" sz="1930" b="0" i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You can describe a translation using a column vector. The column vector for a translation 2 squares right and 3 squares down is </a:t>
                          </a:r>
                          <a:r>
                            <a:rPr lang="en-US" sz="193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noBar"/>
                                  <m:ctrlPr>
                                    <a:rPr lang="en-US" sz="193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3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93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3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 The top number in the column vector gives the movement parallel to the 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-axis and the bottom number gives the movement parallel to the </a:t>
                          </a:r>
                          <a:r>
                            <a:rPr lang="en-US" sz="1930" b="0" i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-axis.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</a:t>
                          </a:r>
                          <a:r>
                            <a:rPr lang="en-US" sz="1930" b="1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resultant vector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 the vector that moves the original shape to its final position after a number of translations or other</a:t>
                          </a:r>
                          <a:r>
                            <a:rPr lang="en-US" sz="1930" b="0" i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93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transformations.</a:t>
                          </a: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1208235"/>
                  </p:ext>
                </p:extLst>
              </p:nvPr>
            </p:nvGraphicFramePr>
            <p:xfrm>
              <a:off x="179512" y="1112953"/>
              <a:ext cx="8640960" cy="5628415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640960"/>
                  </a:tblGrid>
                  <a:tr h="475707">
                    <a:tc>
                      <a:txBody>
                        <a:bodyPr/>
                        <a:lstStyle/>
                        <a:p>
                          <a:r>
                            <a:rPr lang="en-US" sz="193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 Knowledge Check</a:t>
                          </a:r>
                          <a:endParaRPr lang="en-US" sz="193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1527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2" t="-9574" r="-494" b="-212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7507291" y="1700808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8.3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07292" y="2636912"/>
            <a:ext cx="131318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8.2 and 8.3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47864" y="3212976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7290" y="4941168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8.4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076056" y="5301208"/>
            <a:ext cx="252028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07292" y="3646765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8.3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47864" y="3934797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47864" y="1988840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020272" y="3934797"/>
            <a:ext cx="487018" cy="35829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35282" y="5805264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8.4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004048" y="6165304"/>
            <a:ext cx="252028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843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Extend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442388"/>
              </p:ext>
            </p:extLst>
          </p:nvPr>
        </p:nvGraphicFramePr>
        <p:xfrm>
          <a:off x="179512" y="1112953"/>
          <a:ext cx="8695930" cy="5628132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695930"/>
              </a:tblGrid>
              <a:tr h="299823">
                <a:tc>
                  <a:txBody>
                    <a:bodyPr/>
                    <a:lstStyle/>
                    <a:p>
                      <a:r>
                        <a:rPr lang="en-US" sz="193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Knowledge Check</a:t>
                      </a:r>
                      <a:endParaRPr lang="en-US" sz="193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14091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reflections, rotations and translations, the object and the image are congruent, as the lengths of the sides and the angles do not change.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an enlargement, the object and the image are </a:t>
                      </a:r>
                      <a:r>
                        <a:rPr lang="en-US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</a:t>
                      </a: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bearing</a:t>
                      </a: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an angle in degrees, clockwise from north. A bearing is always written using three digits.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 </a:t>
                      </a: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means to draw accurately using a ruler and compasses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perpendicular bisector </a:t>
                      </a: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cuts a line in half at right angles.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shortest distance from a point to a line is perpendicular to the line.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angle bisector </a:t>
                      </a: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cuts an angle exactly in half.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locus</a:t>
                      </a: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the set of all points that obey a certain rule. Often the locus is a continuous path.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locus of a point that moves so it is always a fixed distance from a fixed point is a circle.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Points equidistant from two points lie on the perpendicular bisector of the line joining the two points.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Points equidistant from two lines lie on the angle bisector.</a:t>
                      </a:r>
                      <a:b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32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07291" y="1700808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8.4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07291" y="2420888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5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47864" y="2779187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7290" y="3861048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8.7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004048" y="4941168"/>
            <a:ext cx="252028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07292" y="3146191"/>
            <a:ext cx="131318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8.6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47864" y="3284984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47864" y="1988840"/>
            <a:ext cx="417646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660232" y="3284984"/>
            <a:ext cx="847059" cy="28280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24328" y="4624570"/>
            <a:ext cx="13131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Lesson 8.8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012160" y="4947735"/>
            <a:ext cx="1495130" cy="92953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012160" y="1988840"/>
            <a:ext cx="1423122" cy="25377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076056" y="4022079"/>
            <a:ext cx="2431234" cy="1985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483768" y="4462195"/>
            <a:ext cx="5023522" cy="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1"/>
          </p:cNvCxnSpPr>
          <p:nvPr/>
        </p:nvCxnSpPr>
        <p:spPr>
          <a:xfrm flipH="1">
            <a:off x="5652120" y="4947736"/>
            <a:ext cx="1872208" cy="27141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9512" y="5949280"/>
            <a:ext cx="8657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unit, you have done a lot of drawing. Write down at least three things to remember when doing drawings in mathematics. Compare your list with a classmate. What else can you add to your list?</a:t>
            </a:r>
          </a:p>
        </p:txBody>
      </p:sp>
      <p:sp>
        <p:nvSpPr>
          <p:cNvPr id="35" name="Flowchart: Delay 34"/>
          <p:cNvSpPr/>
          <p:nvPr/>
        </p:nvSpPr>
        <p:spPr>
          <a:xfrm flipH="1">
            <a:off x="8532440" y="5388092"/>
            <a:ext cx="343002" cy="1178038"/>
          </a:xfrm>
          <a:prstGeom prst="flowChartDelay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8221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37757" y="1844824"/>
            <a:ext cx="3200036" cy="47525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Unit Test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898823"/>
            <a:ext cx="5269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/>
              <a:tabLst>
                <a:tab pos="2800350" algn="l"/>
              </a:tabLst>
            </a:pPr>
            <a:r>
              <a:rPr lang="en-US" sz="2400" dirty="0"/>
              <a:t>Sketch the shape represented by these plans and elevations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22094"/>
              </p:ext>
            </p:extLst>
          </p:nvPr>
        </p:nvGraphicFramePr>
        <p:xfrm>
          <a:off x="251518" y="1196752"/>
          <a:ext cx="8568952" cy="6400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4284476"/>
                <a:gridCol w="4284476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Unit Test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Chart.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916832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2780928"/>
            <a:ext cx="2463296" cy="3773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5936" y="6135687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(3 marks)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940693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Unit Test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157843"/>
            <a:ext cx="526954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800350" algn="l"/>
              </a:tabLst>
            </a:pPr>
            <a:r>
              <a:rPr lang="en-US" sz="2400" dirty="0"/>
              <a:t>Construct this triangle using a ruler and </a:t>
            </a:r>
            <a:r>
              <a:rPr lang="en-US" sz="2400" dirty="0" smtClean="0"/>
              <a:t>compasses	</a:t>
            </a:r>
            <a:r>
              <a:rPr lang="en-US" sz="2400" b="1" dirty="0" smtClean="0"/>
              <a:t>(3 marks)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1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2800350" algn="l"/>
              </a:tabLst>
            </a:pPr>
            <a:r>
              <a:rPr lang="en-US" sz="2400" dirty="0"/>
              <a:t>Describe the enlargement from shape A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shape </a:t>
            </a:r>
            <a:r>
              <a:rPr lang="en-US" sz="2400" dirty="0"/>
              <a:t>B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b="1" dirty="0" smtClean="0"/>
              <a:t>(3 marks)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03648" y="2165955"/>
            <a:ext cx="2829258" cy="1623085"/>
            <a:chOff x="2824720" y="1268760"/>
            <a:chExt cx="2829258" cy="1623085"/>
          </a:xfrm>
        </p:grpSpPr>
        <p:sp>
          <p:nvSpPr>
            <p:cNvPr id="12" name="Isosceles Triangle 1"/>
            <p:cNvSpPr/>
            <p:nvPr/>
          </p:nvSpPr>
          <p:spPr>
            <a:xfrm>
              <a:off x="3136280" y="1268760"/>
              <a:ext cx="2371824" cy="1200489"/>
            </a:xfrm>
            <a:custGeom>
              <a:avLst/>
              <a:gdLst>
                <a:gd name="connsiteX0" fmla="*/ 0 w 2304256"/>
                <a:gd name="connsiteY0" fmla="*/ 1368152 h 1368152"/>
                <a:gd name="connsiteX1" fmla="*/ 1152128 w 2304256"/>
                <a:gd name="connsiteY1" fmla="*/ 0 h 1368152"/>
                <a:gd name="connsiteX2" fmla="*/ 2304256 w 2304256"/>
                <a:gd name="connsiteY2" fmla="*/ 1368152 h 1368152"/>
                <a:gd name="connsiteX3" fmla="*/ 0 w 2304256"/>
                <a:gd name="connsiteY3" fmla="*/ 1368152 h 1368152"/>
                <a:gd name="connsiteX0" fmla="*/ 0 w 2590006"/>
                <a:gd name="connsiteY0" fmla="*/ 1368152 h 1368152"/>
                <a:gd name="connsiteX1" fmla="*/ 1152128 w 2590006"/>
                <a:gd name="connsiteY1" fmla="*/ 0 h 1368152"/>
                <a:gd name="connsiteX2" fmla="*/ 2590006 w 2590006"/>
                <a:gd name="connsiteY2" fmla="*/ 1368152 h 1368152"/>
                <a:gd name="connsiteX3" fmla="*/ 0 w 2590006"/>
                <a:gd name="connsiteY3" fmla="*/ 1368152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0006" h="1368152">
                  <a:moveTo>
                    <a:pt x="0" y="1368152"/>
                  </a:moveTo>
                  <a:lnTo>
                    <a:pt x="1152128" y="0"/>
                  </a:lnTo>
                  <a:lnTo>
                    <a:pt x="2590006" y="1368152"/>
                  </a:lnTo>
                  <a:lnTo>
                    <a:pt x="0" y="136815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79309" y="2430180"/>
              <a:ext cx="938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10cm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24720" y="1494076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6cm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87421" y="1422068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8cm</a:t>
              </a:r>
              <a:endParaRPr lang="en-US" sz="2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95936" y="3399383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(3 marks)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4437112"/>
            <a:ext cx="3176764" cy="2089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03248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369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Unit Test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157843"/>
            <a:ext cx="52695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5086350" algn="r"/>
              </a:tabLst>
            </a:pPr>
            <a:r>
              <a:rPr lang="en-US" sz="2400" dirty="0"/>
              <a:t>Describe the transformation that maps </a:t>
            </a:r>
            <a:endParaRPr lang="en-US" sz="24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400" dirty="0" smtClean="0"/>
              <a:t>A </a:t>
            </a:r>
            <a:r>
              <a:rPr lang="en-US" sz="2400" dirty="0"/>
              <a:t>onto B </a:t>
            </a:r>
            <a:r>
              <a:rPr lang="en-US" sz="2400" dirty="0" smtClean="0"/>
              <a:t>	</a:t>
            </a:r>
            <a:r>
              <a:rPr lang="en-US" sz="2400" dirty="0"/>
              <a:t> </a:t>
            </a:r>
            <a:r>
              <a:rPr lang="en-US" sz="2400" b="1" dirty="0"/>
              <a:t>(2 marks)</a:t>
            </a:r>
            <a:endParaRPr lang="en-US" sz="2400" b="1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400" dirty="0" smtClean="0"/>
              <a:t>B </a:t>
            </a:r>
            <a:r>
              <a:rPr lang="en-US" sz="2400" dirty="0"/>
              <a:t>onto C </a:t>
            </a:r>
            <a:r>
              <a:rPr lang="en-US" sz="2400" dirty="0" smtClean="0"/>
              <a:t>	</a:t>
            </a:r>
            <a:r>
              <a:rPr lang="en-US" sz="2400" b="1" dirty="0" smtClean="0"/>
              <a:t> (3 marks)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400" dirty="0" smtClean="0"/>
              <a:t>C onto D	</a:t>
            </a:r>
            <a:r>
              <a:rPr lang="en-US" sz="2400" b="1" dirty="0" smtClean="0"/>
              <a:t> (2 marks)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400" dirty="0" smtClean="0"/>
              <a:t>D onto A	</a:t>
            </a:r>
            <a:r>
              <a:rPr lang="en-US" sz="2400" b="1" dirty="0" smtClean="0"/>
              <a:t>(2 marks)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0984" y="3501008"/>
            <a:ext cx="3617040" cy="25483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239283" y="6165304"/>
            <a:ext cx="8512841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2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Unit Test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828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Unit Test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157843"/>
            <a:ext cx="526954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5086350" algn="r"/>
              </a:tabLst>
            </a:pPr>
            <a:r>
              <a:rPr lang="en-US" sz="2100" dirty="0" smtClean="0"/>
              <a:t>Copy this </a:t>
            </a:r>
            <a:br>
              <a:rPr lang="en-US" sz="2100" dirty="0" smtClean="0"/>
            </a:br>
            <a:r>
              <a:rPr lang="en-US" sz="2100" dirty="0" smtClean="0"/>
              <a:t>diagram.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 smtClean="0"/>
          </a:p>
          <a:p>
            <a:pPr marL="400050" indent="-40005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100" dirty="0" smtClean="0"/>
              <a:t>Enlarge </a:t>
            </a:r>
            <a:br>
              <a:rPr lang="en-US" sz="2100" dirty="0" smtClean="0"/>
            </a:br>
            <a:r>
              <a:rPr lang="en-US" sz="2100" dirty="0" smtClean="0"/>
              <a:t>triangle </a:t>
            </a:r>
            <a:r>
              <a:rPr lang="en-US" sz="2100" dirty="0"/>
              <a:t>S by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scale </a:t>
            </a:r>
            <a:r>
              <a:rPr lang="en-US" sz="2100" dirty="0"/>
              <a:t>factor </a:t>
            </a:r>
            <a:r>
              <a:rPr lang="en-US" sz="2100" dirty="0" smtClean="0"/>
              <a:t>½ </a:t>
            </a:r>
            <a:br>
              <a:rPr lang="en-US" sz="2100" dirty="0" smtClean="0"/>
            </a:br>
            <a:r>
              <a:rPr lang="en-US" sz="2100" dirty="0" smtClean="0"/>
              <a:t>about </a:t>
            </a:r>
            <a:r>
              <a:rPr lang="en-US" sz="2100" dirty="0"/>
              <a:t>point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(</a:t>
            </a:r>
            <a:r>
              <a:rPr lang="en-US" sz="2100" dirty="0"/>
              <a:t>1,0). Label the image T</a:t>
            </a:r>
            <a:r>
              <a:rPr lang="en-US" sz="2100" dirty="0" smtClean="0"/>
              <a:t>.</a:t>
            </a:r>
            <a:br>
              <a:rPr lang="en-US" sz="2100" dirty="0" smtClean="0"/>
            </a:br>
            <a:r>
              <a:rPr lang="en-US" sz="2100" dirty="0" smtClean="0"/>
              <a:t>	</a:t>
            </a:r>
            <a:r>
              <a:rPr lang="en-US" sz="2100" b="1" dirty="0" smtClean="0"/>
              <a:t>(2 marks) </a:t>
            </a:r>
          </a:p>
          <a:p>
            <a:pPr marL="400050" indent="-40005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100" dirty="0" smtClean="0"/>
              <a:t>Enlarge </a:t>
            </a:r>
            <a:r>
              <a:rPr lang="en-US" sz="2100" dirty="0"/>
              <a:t>triangle S by scale factor -2 about point (0,1). Label the image U</a:t>
            </a:r>
            <a:r>
              <a:rPr lang="en-US" sz="2100" dirty="0" smtClean="0"/>
              <a:t>.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b="1" dirty="0" smtClean="0"/>
              <a:t>	(2 marks)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119" y="1178250"/>
            <a:ext cx="2975985" cy="37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886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Unit Test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157843"/>
            <a:ext cx="526954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5086350" algn="r"/>
              </a:tabLst>
            </a:pPr>
            <a:r>
              <a:rPr lang="en-US" sz="2400" dirty="0"/>
              <a:t>Alistair is going build a fence around the outside of his garden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36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400" dirty="0" smtClean="0"/>
              <a:t>Draw </a:t>
            </a:r>
            <a:r>
              <a:rPr lang="en-US" sz="2400" dirty="0"/>
              <a:t>an accurate scale drawing of the garden using a ruler and </a:t>
            </a:r>
            <a:r>
              <a:rPr lang="en-US" sz="2400" dirty="0" smtClean="0"/>
              <a:t>compasses.	</a:t>
            </a:r>
            <a:r>
              <a:rPr lang="en-US" sz="2400" b="1" dirty="0" smtClean="0"/>
              <a:t>(3 marks)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Use </a:t>
            </a:r>
            <a:r>
              <a:rPr lang="en-US" sz="2400" dirty="0"/>
              <a:t>a scale of 1 cm to 2 m. </a:t>
            </a:r>
            <a:endParaRPr lang="en-US" sz="24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400" dirty="0" smtClean="0"/>
              <a:t>How </a:t>
            </a:r>
            <a:r>
              <a:rPr lang="en-US" sz="2400" dirty="0"/>
              <a:t>long will the new fence be</a:t>
            </a:r>
            <a:r>
              <a:rPr lang="en-US" sz="2400" dirty="0" smtClean="0"/>
              <a:t>?	</a:t>
            </a:r>
            <a:r>
              <a:rPr lang="en-US" sz="2400" b="1" dirty="0"/>
              <a:t> </a:t>
            </a:r>
            <a:r>
              <a:rPr lang="en-US" sz="2400" b="1" dirty="0" smtClean="0"/>
              <a:t>(1 mark)</a:t>
            </a:r>
            <a:endParaRPr lang="en-US" sz="24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58" y="2054450"/>
            <a:ext cx="3901582" cy="21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354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Unit Test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157843"/>
            <a:ext cx="5269546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5086350" algn="r"/>
              </a:tabLst>
            </a:pPr>
            <a:r>
              <a:rPr lang="en-US" sz="2260" dirty="0"/>
              <a:t>A ship sails 120km from the port on a bearing of 200</a:t>
            </a:r>
            <a:r>
              <a:rPr lang="en-US" sz="2260" dirty="0" smtClean="0"/>
              <a:t>°.</a:t>
            </a:r>
            <a:br>
              <a:rPr lang="en-US" sz="2260" dirty="0" smtClean="0"/>
            </a:br>
            <a:r>
              <a:rPr lang="en-US" sz="2260" dirty="0" smtClean="0"/>
              <a:t>The </a:t>
            </a:r>
            <a:r>
              <a:rPr lang="en-US" sz="2260" dirty="0"/>
              <a:t>ship turns and travels for 160km on a bearing of 040°.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260" dirty="0" smtClean="0"/>
              <a:t>Using </a:t>
            </a:r>
            <a:r>
              <a:rPr lang="en-US" sz="2260" dirty="0"/>
              <a:t>a scale of 1 cm to 20 km, draw an accurate scale drawing of the </a:t>
            </a:r>
            <a:r>
              <a:rPr lang="en-US" sz="2260" dirty="0" smtClean="0"/>
              <a:t>path of </a:t>
            </a:r>
            <a:r>
              <a:rPr lang="en-US" sz="2260" dirty="0"/>
              <a:t>the </a:t>
            </a:r>
            <a:r>
              <a:rPr lang="en-US" sz="2260" dirty="0" smtClean="0"/>
              <a:t>ship</a:t>
            </a:r>
            <a:r>
              <a:rPr lang="en-US" sz="2260" dirty="0"/>
              <a:t>. </a:t>
            </a:r>
            <a:r>
              <a:rPr lang="en-US" sz="2260" b="1" dirty="0"/>
              <a:t>(2 marks)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5086350" algn="r"/>
              </a:tabLst>
            </a:pPr>
            <a:r>
              <a:rPr lang="en-US" sz="2260" dirty="0" smtClean="0"/>
              <a:t>What </a:t>
            </a:r>
            <a:r>
              <a:rPr lang="en-US" sz="2260" dirty="0"/>
              <a:t>is the bearing that the ship must travel on to return to the port. </a:t>
            </a:r>
            <a:r>
              <a:rPr lang="en-US" sz="2260" dirty="0" smtClean="0"/>
              <a:t>	</a:t>
            </a:r>
            <a:r>
              <a:rPr lang="en-US" sz="2260" b="1" dirty="0" smtClean="0"/>
              <a:t>(</a:t>
            </a:r>
            <a:r>
              <a:rPr lang="en-US" sz="2260" b="1" dirty="0"/>
              <a:t>1 mark)</a:t>
            </a:r>
          </a:p>
          <a:p>
            <a:pPr marL="571500" indent="-571500">
              <a:buClr>
                <a:srgbClr val="C00000"/>
              </a:buClr>
              <a:buFont typeface="+mj-lt"/>
              <a:buAutoNum type="arabicPeriod" startAt="9"/>
              <a:tabLst>
                <a:tab pos="5086350" algn="r"/>
              </a:tabLst>
            </a:pPr>
            <a:r>
              <a:rPr lang="en-US" sz="2260" dirty="0" smtClean="0"/>
              <a:t>Point </a:t>
            </a:r>
            <a:r>
              <a:rPr lang="en-US" sz="2260" dirty="0"/>
              <a:t>(2,3) is reflected in the </a:t>
            </a:r>
            <a:r>
              <a:rPr lang="en-US" sz="2260" i="1" dirty="0"/>
              <a:t>x</a:t>
            </a:r>
            <a:r>
              <a:rPr lang="en-US" sz="2260" dirty="0"/>
              <a:t>-axis and then in the </a:t>
            </a:r>
            <a:r>
              <a:rPr lang="en-US" sz="2260" dirty="0" smtClean="0"/>
              <a:t>line </a:t>
            </a:r>
            <a:r>
              <a:rPr lang="en-US" sz="2260" i="1" dirty="0" smtClean="0"/>
              <a:t>y </a:t>
            </a:r>
            <a:r>
              <a:rPr lang="en-US" sz="2260" i="1" dirty="0"/>
              <a:t>= </a:t>
            </a:r>
            <a:r>
              <a:rPr lang="en-US" sz="2260" i="1" dirty="0" smtClean="0"/>
              <a:t>x.</a:t>
            </a:r>
            <a:br>
              <a:rPr lang="en-US" sz="2260" i="1" dirty="0" smtClean="0"/>
            </a:br>
            <a:r>
              <a:rPr lang="en-US" sz="2260" dirty="0" smtClean="0"/>
              <a:t>Without </a:t>
            </a:r>
            <a:r>
              <a:rPr lang="en-US" sz="2260" dirty="0"/>
              <a:t>drawing, write the coordinates of the image. </a:t>
            </a:r>
            <a:r>
              <a:rPr lang="en-US" sz="2260" dirty="0" smtClean="0"/>
              <a:t/>
            </a:r>
            <a:br>
              <a:rPr lang="en-US" sz="2260" dirty="0" smtClean="0"/>
            </a:br>
            <a:r>
              <a:rPr lang="en-US" sz="2260" dirty="0" smtClean="0"/>
              <a:t>	</a:t>
            </a:r>
            <a:r>
              <a:rPr lang="en-US" sz="2260" b="1" dirty="0" smtClean="0"/>
              <a:t>(</a:t>
            </a:r>
            <a:r>
              <a:rPr lang="en-US" sz="2260" b="1" dirty="0"/>
              <a:t>2 marks)</a:t>
            </a:r>
            <a:endParaRPr lang="en-US" sz="226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346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8.1 – 3D Solids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9512" y="1183956"/>
            <a:ext cx="8712968" cy="5413396"/>
            <a:chOff x="3483872" y="1089031"/>
            <a:chExt cx="5264592" cy="5413396"/>
          </a:xfrm>
        </p:grpSpPr>
        <p:sp>
          <p:nvSpPr>
            <p:cNvPr id="15" name="Round Diagonal Corner Rectangle 14"/>
            <p:cNvSpPr/>
            <p:nvPr/>
          </p:nvSpPr>
          <p:spPr>
            <a:xfrm>
              <a:off x="3491880" y="1089031"/>
              <a:ext cx="5256584" cy="541339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Diagonal Corner Rectangle 15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1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63889" y="1666250"/>
              <a:ext cx="5095139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Draw the </a:t>
              </a:r>
              <a:r>
                <a:rPr lang="en-US" sz="2400" b="1" dirty="0"/>
                <a:t>plan, front elevation </a:t>
              </a:r>
              <a:r>
                <a:rPr lang="en-US" sz="2400" dirty="0"/>
                <a:t>and </a:t>
              </a:r>
              <a:r>
                <a:rPr lang="en-US" sz="2400" b="1" dirty="0"/>
                <a:t>side elevation </a:t>
              </a:r>
              <a:r>
                <a:rPr lang="en-US" sz="2400" dirty="0"/>
                <a:t>of this solid on squared paper</a:t>
              </a:r>
              <a:r>
                <a:rPr lang="en-US" sz="2400" dirty="0" smtClean="0"/>
                <a:t>.</a:t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endParaRPr lang="en-US" sz="24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2636912"/>
            <a:ext cx="7052131" cy="35747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7360755" y="4433914"/>
            <a:ext cx="1442812" cy="147732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ruler.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accurately.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the lengths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5816" y="6177176"/>
            <a:ext cx="590665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/>
              <a:t>Questions in this unit are targeted at the steps indicated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064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8 </a:t>
            </a:r>
            <a:r>
              <a:rPr lang="en-GB" sz="3400" dirty="0"/>
              <a:t>– </a:t>
            </a:r>
            <a:r>
              <a:rPr lang="en-GB" sz="3400" dirty="0" smtClean="0"/>
              <a:t>Unit Test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279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559" y="1157843"/>
            <a:ext cx="7964926" cy="78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5086350" algn="r"/>
              </a:tabLst>
            </a:pPr>
            <a:r>
              <a:rPr lang="en-US" sz="2260" b="1" dirty="0">
                <a:solidFill>
                  <a:srgbClr val="002060"/>
                </a:solidFill>
              </a:rPr>
              <a:t>Sample student answers</a:t>
            </a:r>
          </a:p>
          <a:p>
            <a:pPr>
              <a:buClr>
                <a:srgbClr val="C00000"/>
              </a:buClr>
              <a:tabLst>
                <a:tab pos="5086350" algn="r"/>
              </a:tabLst>
            </a:pPr>
            <a:r>
              <a:rPr lang="en-US" sz="2260" dirty="0"/>
              <a:t>Which student gives the best answer and why?</a:t>
            </a:r>
            <a:endParaRPr lang="en-US" sz="226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24744"/>
            <a:ext cx="548640" cy="5486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1520" y="2048052"/>
            <a:ext cx="8446220" cy="4477292"/>
            <a:chOff x="3483872" y="1089031"/>
            <a:chExt cx="5264592" cy="4477292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3491880" y="1089031"/>
              <a:ext cx="5256584" cy="447729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3889" y="1666250"/>
              <a:ext cx="512928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8058150" algn="r"/>
                </a:tabLst>
              </a:pPr>
              <a:r>
                <a:rPr lang="en-US" sz="2100" dirty="0" smtClean="0"/>
                <a:t>Describe fully the single transformation which maps triangle A onto triangle B.	</a:t>
              </a:r>
              <a:r>
                <a:rPr lang="en-US" sz="2100" b="1" dirty="0" smtClean="0"/>
                <a:t>(3 marks)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 smtClean="0"/>
                <a:t>June 2012, Q6, 5MB3H/01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endParaRPr lang="en-US" sz="2100" i="1" dirty="0" smtClean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132" y="3429000"/>
            <a:ext cx="4017333" cy="29302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8078" y="3573016"/>
            <a:ext cx="4170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972050" algn="r"/>
              </a:tabLst>
            </a:pPr>
            <a:r>
              <a:rPr lang="en-US" sz="2000" b="1" dirty="0">
                <a:latin typeface="Comic Sans MS" panose="030F0702030302020204" pitchFamily="66" charset="0"/>
              </a:rPr>
              <a:t>Student A</a:t>
            </a:r>
          </a:p>
          <a:p>
            <a:pPr>
              <a:spcAft>
                <a:spcPts val="0"/>
              </a:spcAft>
              <a:tabLst>
                <a:tab pos="4972050" algn="r"/>
              </a:tabLst>
            </a:pPr>
            <a:r>
              <a:rPr lang="en-US" sz="2000" dirty="0">
                <a:latin typeface="Comic Sans MS" panose="030F0702030302020204" pitchFamily="66" charset="0"/>
              </a:rPr>
              <a:t>Rotation, 90°</a:t>
            </a:r>
          </a:p>
          <a:p>
            <a:pPr>
              <a:spcAft>
                <a:spcPts val="0"/>
              </a:spcAft>
              <a:tabLst>
                <a:tab pos="4972050" algn="r"/>
              </a:tabLst>
            </a:pPr>
            <a:r>
              <a:rPr lang="en-US" sz="2000" b="1" dirty="0">
                <a:latin typeface="Comic Sans MS" panose="030F0702030302020204" pitchFamily="66" charset="0"/>
              </a:rPr>
              <a:t>Student B</a:t>
            </a:r>
          </a:p>
          <a:p>
            <a:pPr>
              <a:spcAft>
                <a:spcPts val="0"/>
              </a:spcAft>
              <a:tabLst>
                <a:tab pos="4972050" algn="r"/>
              </a:tabLst>
            </a:pPr>
            <a:r>
              <a:rPr lang="en-US" sz="2000" dirty="0">
                <a:latin typeface="Comic Sans MS" panose="030F0702030302020204" pitchFamily="66" charset="0"/>
              </a:rPr>
              <a:t>Rotation, 90° about centre of rotation (1,1), anticlockwise 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pPr>
              <a:spcAft>
                <a:spcPts val="0"/>
              </a:spcAft>
              <a:tabLst>
                <a:tab pos="4972050" algn="r"/>
              </a:tabLst>
            </a:pPr>
            <a:r>
              <a:rPr lang="en-US" sz="2000" b="1" dirty="0" smtClean="0">
                <a:latin typeface="Comic Sans MS" panose="030F0702030302020204" pitchFamily="66" charset="0"/>
              </a:rPr>
              <a:t>Student </a:t>
            </a:r>
            <a:r>
              <a:rPr lang="en-US" sz="2000" b="1" dirty="0">
                <a:latin typeface="Comic Sans MS" panose="030F0702030302020204" pitchFamily="66" charset="0"/>
              </a:rPr>
              <a:t>C</a:t>
            </a:r>
          </a:p>
          <a:p>
            <a:pPr>
              <a:spcAft>
                <a:spcPts val="0"/>
              </a:spcAft>
              <a:tabLst>
                <a:tab pos="4972050" algn="r"/>
              </a:tabLst>
            </a:pPr>
            <a:r>
              <a:rPr lang="en-US" sz="2000" dirty="0">
                <a:latin typeface="Comic Sans MS" panose="030F0702030302020204" pitchFamily="66" charset="0"/>
              </a:rPr>
              <a:t>Rotation, 90° clockwise, centre (-1,2), and then translated by the vector</a:t>
            </a:r>
          </a:p>
        </p:txBody>
      </p:sp>
    </p:spTree>
    <p:extLst>
      <p:ext uri="{BB962C8B-B14F-4D97-AF65-F5344CB8AC3E}">
        <p14:creationId xmlns:p14="http://schemas.microsoft.com/office/powerpoint/2010/main" val="985765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8.1 – 3D Solids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743200" algn="l"/>
              </a:tabLst>
            </a:pPr>
            <a:r>
              <a:rPr lang="en-US" sz="2200" dirty="0" smtClean="0"/>
              <a:t>On </a:t>
            </a:r>
            <a:r>
              <a:rPr lang="en-US" sz="2200" dirty="0"/>
              <a:t>squared paper, draw and label the plan, front elevation and side elevation of these solids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743200" algn="l"/>
              </a:tabLst>
            </a:pPr>
            <a:endParaRPr lang="en-US" sz="22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Problem-solving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Here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is </a:t>
            </a:r>
            <a:r>
              <a:rPr lang="en-US" sz="2200" dirty="0"/>
              <a:t>the side elevation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of </a:t>
            </a:r>
            <a:r>
              <a:rPr lang="en-US" sz="2200" dirty="0"/>
              <a:t>a 3D solid. Sketch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three </a:t>
            </a:r>
            <a:r>
              <a:rPr lang="en-US" sz="2200" dirty="0"/>
              <a:t>possible 3D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solids </a:t>
            </a:r>
            <a:r>
              <a:rPr lang="en-US" sz="2200" dirty="0"/>
              <a:t>it could belong to.</a:t>
            </a:r>
            <a:endParaRPr lang="en-US" sz="2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070" y="2420889"/>
            <a:ext cx="5239485" cy="108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719" y="3501008"/>
            <a:ext cx="1948226" cy="133596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3851920" y="5126909"/>
            <a:ext cx="1622185" cy="1398435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539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8.1 – 3D Solids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2743200" algn="l"/>
              </a:tabLst>
            </a:pPr>
            <a:r>
              <a:rPr lang="en-US" sz="2400" b="1" dirty="0">
                <a:solidFill>
                  <a:srgbClr val="C00000"/>
                </a:solidFill>
              </a:rPr>
              <a:t>Reasoning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Sketch the solids represented by these plans and elevations.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363" y="2397081"/>
            <a:ext cx="3883668" cy="136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363" y="5229200"/>
            <a:ext cx="3883669" cy="1349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362" y="3789040"/>
            <a:ext cx="3883669" cy="14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69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8.1 – 3D Solids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97666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</a:rPr>
              <a:t>Problem-solving / Reasoning </a:t>
            </a:r>
            <a:r>
              <a:rPr lang="en-US" sz="2300" dirty="0"/>
              <a:t>Here Is a cube, </a:t>
            </a:r>
            <a:endParaRPr lang="en-US" sz="2300" dirty="0" smtClean="0"/>
          </a:p>
          <a:p>
            <a:pPr marL="749300" lvl="1" indent="-3476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Calculate </a:t>
            </a:r>
            <a:r>
              <a:rPr lang="en-US" sz="2300" dirty="0"/>
              <a:t>the surface area of the cube, </a:t>
            </a:r>
            <a:endParaRPr lang="en-US" sz="2300" dirty="0" smtClean="0"/>
          </a:p>
          <a:p>
            <a:pPr marL="749300" lvl="1" indent="-3476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The cube </a:t>
            </a:r>
            <a:r>
              <a:rPr lang="en-US" sz="2300" dirty="0"/>
              <a:t>is cut in half along the red </a:t>
            </a:r>
            <a:r>
              <a:rPr lang="en-US" sz="2300" dirty="0" smtClean="0"/>
              <a:t>plane.</a:t>
            </a:r>
            <a:br>
              <a:rPr lang="en-US" sz="2300" dirty="0" smtClean="0"/>
            </a:br>
            <a:r>
              <a:rPr lang="en-US" sz="2300" dirty="0" smtClean="0"/>
              <a:t>Sketch </a:t>
            </a:r>
            <a:r>
              <a:rPr lang="en-US" sz="2300" dirty="0"/>
              <a:t>the plan, front elevation and side elevation of each of the new 3D solids.</a:t>
            </a:r>
          </a:p>
          <a:p>
            <a:pPr marL="749300" lvl="1" indent="-3476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Calculate </a:t>
            </a:r>
            <a:r>
              <a:rPr lang="en-US" sz="2300" dirty="0"/>
              <a:t>the surface area of each of the new solids, </a:t>
            </a:r>
            <a:endParaRPr lang="en-US" sz="2300" dirty="0" smtClean="0"/>
          </a:p>
          <a:p>
            <a:pPr marL="749300" lvl="1" indent="-3476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Repeat parts </a:t>
            </a:r>
            <a:r>
              <a:rPr lang="en-US" sz="2300" b="1" dirty="0" smtClean="0"/>
              <a:t>b</a:t>
            </a:r>
            <a:r>
              <a:rPr lang="en-US" sz="2300" dirty="0" smtClean="0"/>
              <a:t> and </a:t>
            </a:r>
            <a:r>
              <a:rPr lang="en-US" sz="2300" b="1" dirty="0" smtClean="0"/>
              <a:t>c</a:t>
            </a:r>
            <a:r>
              <a:rPr lang="en-US" sz="2300" dirty="0" smtClean="0"/>
              <a:t> for the cube cut along this red plane.</a:t>
            </a:r>
          </a:p>
          <a:p>
            <a:pPr marL="0" lvl="1">
              <a:buClr>
                <a:srgbClr val="C00000"/>
              </a:buClr>
              <a:tabLst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</a:rPr>
              <a:t>Discussion</a:t>
            </a:r>
            <a:r>
              <a:rPr lang="en-US" sz="2300" dirty="0" smtClean="0">
                <a:solidFill>
                  <a:srgbClr val="C00000"/>
                </a:solidFill>
              </a:rPr>
              <a:t> </a:t>
            </a:r>
            <a:r>
              <a:rPr lang="en-US" sz="2300" dirty="0" smtClean="0"/>
              <a:t>Why does the surface area of the two parts not equal the surface area of the original cube?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986" y="3249448"/>
            <a:ext cx="2077936" cy="1531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0505" y="4904411"/>
            <a:ext cx="2140899" cy="1690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1484784"/>
            <a:ext cx="2352634" cy="1568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652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8.1 – 3D Solids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5905" y="1268760"/>
            <a:ext cx="5130191" cy="5298974"/>
            <a:chOff x="3483872" y="1089031"/>
            <a:chExt cx="5264592" cy="5298974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91880" y="1089031"/>
              <a:ext cx="5256584" cy="529897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63889" y="1666250"/>
              <a:ext cx="5095139" cy="4616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>Here is a solid prism:</a:t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endParaRPr lang="en-US" sz="21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endParaRPr lang="en-US" sz="2100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>On </a:t>
              </a:r>
              <a:r>
                <a:rPr lang="en-US" sz="2100" dirty="0"/>
                <a:t>a </a:t>
              </a:r>
              <a:r>
                <a:rPr lang="en-US" sz="2100" dirty="0" err="1"/>
                <a:t>centimetre</a:t>
              </a:r>
              <a:r>
                <a:rPr lang="en-US" sz="2100" dirty="0"/>
                <a:t>-square grid, draw an accurate side elevation of the solid prism from the direction of the arrow. </a:t>
              </a:r>
              <a:endParaRPr lang="en-US" sz="21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	</a:t>
              </a:r>
              <a:r>
                <a:rPr lang="en-US" sz="2100" b="1" dirty="0" smtClean="0"/>
                <a:t>(</a:t>
              </a:r>
              <a:r>
                <a:rPr lang="en-US" sz="2100" b="1" dirty="0"/>
                <a:t>2 marks)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/>
                <a:t>March 2013, Q10, 5MB2H/01</a:t>
              </a:r>
              <a:endParaRPr lang="en-US" sz="2100" b="1" i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275" y="2264478"/>
            <a:ext cx="5019252" cy="25096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5580112" y="5085184"/>
            <a:ext cx="3197276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pencil and make sure the lines are dark enough so that an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examiner can see them.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62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79512" y="1124744"/>
            <a:ext cx="8712968" cy="5755422"/>
          </a:xfrm>
          <a:prstGeom prst="rect">
            <a:avLst/>
          </a:prstGeom>
        </p:spPr>
        <p:txBody>
          <a:bodyPr wrap="square" numCol="1" spcCol="182880">
            <a:spAutoFit/>
          </a:bodyPr>
          <a:lstStyle/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2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Transformations </a:t>
            </a:r>
            <a:r>
              <a:rPr lang="en-US" sz="22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constructions </a:t>
            </a:r>
            <a:r>
              <a:rPr lang="en-US" sz="22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239</a:t>
            </a:r>
            <a:endParaRPr lang="en-US" sz="22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Prior knowledge check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239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8.1	3D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solids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240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8.2	Reflection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and rotation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242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8.3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 	245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8.4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and combinations of transformations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249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8.5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Bearings and scale drawings 	253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8.6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256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8.7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259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8.8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Loci 	262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Problem-solving: Under construction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265 </a:t>
            </a: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266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Strengthen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268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Extend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273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Knowledge check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275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749300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Unit test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277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 Same Side Corner Rectangle 5">
            <a:hlinkClick r:id="rId3" action="ppaction://hlinkpres?slideindex=1&amp;slidetitle="/>
          </p:cNvPr>
          <p:cNvSpPr/>
          <p:nvPr/>
        </p:nvSpPr>
        <p:spPr>
          <a:xfrm>
            <a:off x="6948264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iv</a:t>
            </a:r>
            <a:endParaRPr lang="en-GB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045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8.2 – Reflection and Rotation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242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314579"/>
              </p:ext>
            </p:extLst>
          </p:nvPr>
        </p:nvGraphicFramePr>
        <p:xfrm>
          <a:off x="251518" y="1268760"/>
          <a:ext cx="8568952" cy="494609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610292"/>
                <a:gridCol w="3816422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Reflect a 2D shape in a mirror line.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Rotate a 2D shape about a centre of rotation.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Describe reflections and rotations.</a:t>
                      </a:r>
                      <a:endParaRPr lang="en-US" sz="28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 mechanics and engineers need to know how far a part has rotated when checking engine parts.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7872">
                <a:tc gridSpan="3"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you reflect a shape, are the object and image congruent? What about a rotation?</a:t>
                      </a:r>
                      <a:endParaRPr lang="en-US" sz="20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27993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8.2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257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48965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2743200" algn="l"/>
              </a:tabLst>
            </a:pPr>
            <a:r>
              <a:rPr lang="en-US" sz="2200" dirty="0"/>
              <a:t>Draw a coordinate grid from -5 to +5 on both axes. Draw these straight lines. </a:t>
            </a:r>
            <a:endParaRPr lang="en-US" sz="2200" dirty="0" smtClean="0"/>
          </a:p>
          <a:p>
            <a:pPr marL="91440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-3 </a:t>
            </a:r>
            <a:r>
              <a:rPr lang="en-US" sz="2200" dirty="0" smtClean="0"/>
              <a:t>	</a:t>
            </a:r>
            <a:r>
              <a:rPr lang="en-US" sz="2200" dirty="0" smtClean="0">
                <a:solidFill>
                  <a:srgbClr val="C00000"/>
                </a:solidFill>
              </a:rPr>
              <a:t>b.</a:t>
            </a:r>
            <a:r>
              <a:rPr lang="en-US" sz="2200" dirty="0" smtClean="0"/>
              <a:t>  </a:t>
            </a:r>
            <a:r>
              <a:rPr lang="en-US" sz="2200" i="1" dirty="0" smtClean="0"/>
              <a:t>x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-4 </a:t>
            </a:r>
          </a:p>
          <a:p>
            <a:pPr marL="914400" lvl="1" indent="-51435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200" i="1" dirty="0" smtClean="0"/>
              <a:t>y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-2 	</a:t>
            </a:r>
            <a:r>
              <a:rPr lang="en-US" sz="2200" dirty="0" smtClean="0">
                <a:solidFill>
                  <a:srgbClr val="C00000"/>
                </a:solidFill>
              </a:rPr>
              <a:t>d.</a:t>
            </a:r>
            <a:r>
              <a:rPr lang="en-US" sz="2200" dirty="0" smtClean="0"/>
              <a:t>  </a:t>
            </a:r>
            <a:r>
              <a:rPr lang="en-US" sz="2200" i="1" dirty="0"/>
              <a:t>y</a:t>
            </a:r>
            <a:r>
              <a:rPr lang="en-US" sz="2200" dirty="0"/>
              <a:t> = -</a:t>
            </a:r>
            <a:r>
              <a:rPr lang="en-US" sz="2200" i="1" dirty="0"/>
              <a:t>x</a:t>
            </a:r>
            <a:endParaRPr lang="en-US" sz="2200" i="1" dirty="0" smtClean="0"/>
          </a:p>
        </p:txBody>
      </p:sp>
      <p:sp>
        <p:nvSpPr>
          <p:cNvPr id="10" name="Flowchart: Delay 9"/>
          <p:cNvSpPr/>
          <p:nvPr/>
        </p:nvSpPr>
        <p:spPr>
          <a:xfrm flipH="1">
            <a:off x="5148064" y="1196752"/>
            <a:ext cx="432048" cy="186204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5085" y="5216132"/>
            <a:ext cx="5213924" cy="1379185"/>
            <a:chOff x="150164" y="6494199"/>
            <a:chExt cx="5213924" cy="1379185"/>
          </a:xfrm>
        </p:grpSpPr>
        <p:sp>
          <p:nvSpPr>
            <p:cNvPr id="12" name="Rectangle 11"/>
            <p:cNvSpPr/>
            <p:nvPr/>
          </p:nvSpPr>
          <p:spPr>
            <a:xfrm flipH="1">
              <a:off x="150164" y="6673055"/>
              <a:ext cx="5213924" cy="12003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original shape is called an </a:t>
              </a:r>
              <a:r>
                <a:rPr lang="en-US" sz="1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r>
                <a:rPr lang="en-US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When the object is transformed, the resulting shape is called an </a:t>
              </a:r>
              <a:r>
                <a:rPr lang="en-US" sz="1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r>
                <a:rPr lang="en-US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3" name="Pentagon 12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4180" y="2996952"/>
            <a:ext cx="5213924" cy="2256348"/>
            <a:chOff x="150164" y="6494199"/>
            <a:chExt cx="5213924" cy="2256348"/>
          </a:xfrm>
        </p:grpSpPr>
        <p:sp>
          <p:nvSpPr>
            <p:cNvPr id="15" name="Rectangle 14"/>
            <p:cNvSpPr/>
            <p:nvPr/>
          </p:nvSpPr>
          <p:spPr>
            <a:xfrm flipH="1">
              <a:off x="150164" y="6673055"/>
              <a:ext cx="5213924" cy="20774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Reflections and rotations are types of transformation.</a:t>
              </a:r>
            </a:p>
            <a:p>
              <a:r>
                <a:rPr lang="en-US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Transformations move a shape to a different position.</a:t>
              </a:r>
            </a:p>
            <a:p>
              <a:r>
                <a:rPr lang="en-US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describe a reflection, you need to give the equation of the mirror line.</a:t>
              </a:r>
            </a:p>
          </p:txBody>
        </p:sp>
        <p:sp>
          <p:nvSpPr>
            <p:cNvPr id="16" name="Pentagon 15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3342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489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2"/>
              <a:tabLst>
                <a:tab pos="2743200" algn="l"/>
              </a:tabLst>
            </a:pPr>
            <a:r>
              <a:rPr lang="en-US" sz="2230" dirty="0"/>
              <a:t>Draw a coordinate grid from -5 to +5 on both axes.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30" dirty="0" smtClean="0"/>
              <a:t>Draw </a:t>
            </a:r>
            <a:r>
              <a:rPr lang="en-US" sz="2230" dirty="0"/>
              <a:t>rectangle Q with vertices at coordinates (1,1), (1,3), (5,3), (5,1). </a:t>
            </a:r>
            <a:endParaRPr lang="en-US" sz="223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30" dirty="0" smtClean="0"/>
              <a:t>Reflect </a:t>
            </a:r>
            <a:r>
              <a:rPr lang="en-US" sz="2230" dirty="0"/>
              <a:t>rectangle Q in the </a:t>
            </a:r>
            <a:r>
              <a:rPr lang="en-US" sz="2230" i="1" dirty="0" smtClean="0"/>
              <a:t>x</a:t>
            </a:r>
            <a:r>
              <a:rPr lang="en-US" sz="2230" dirty="0" smtClean="0"/>
              <a:t>-axis</a:t>
            </a:r>
            <a:r>
              <a:rPr lang="en-US" sz="2230" dirty="0"/>
              <a:t>. Label the image R. </a:t>
            </a:r>
            <a:endParaRPr lang="en-US" sz="223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30" dirty="0" smtClean="0"/>
              <a:t>Reflect </a:t>
            </a:r>
            <a:r>
              <a:rPr lang="en-US" sz="2230" dirty="0"/>
              <a:t>rectangle R in x = 1. Label the image S. </a:t>
            </a:r>
            <a:endParaRPr lang="en-US" sz="223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30" dirty="0" smtClean="0"/>
              <a:t>Reflect </a:t>
            </a:r>
            <a:r>
              <a:rPr lang="en-US" sz="2230" dirty="0"/>
              <a:t>rectangle S in the </a:t>
            </a:r>
            <a:r>
              <a:rPr lang="en-US" sz="2230" i="1" dirty="0" smtClean="0"/>
              <a:t>x</a:t>
            </a:r>
            <a:r>
              <a:rPr lang="en-US" sz="2230" dirty="0" smtClean="0"/>
              <a:t>-axis</a:t>
            </a:r>
            <a:r>
              <a:rPr lang="en-US" sz="2230" dirty="0"/>
              <a:t>. Label the image T. </a:t>
            </a:r>
            <a:endParaRPr lang="en-US" sz="223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30" dirty="0" smtClean="0"/>
              <a:t>Describe </a:t>
            </a:r>
            <a:r>
              <a:rPr lang="en-US" sz="2230" dirty="0"/>
              <a:t>the single reflection that maps rectangle T onto rectangle Q</a:t>
            </a:r>
            <a:r>
              <a:rPr lang="en-US" sz="2230" dirty="0" smtClean="0"/>
              <a:t>.</a:t>
            </a:r>
            <a:endParaRPr lang="en-US" sz="2230" dirty="0"/>
          </a:p>
        </p:txBody>
      </p:sp>
      <p:sp>
        <p:nvSpPr>
          <p:cNvPr id="17" name="Rectangle 16"/>
          <p:cNvSpPr/>
          <p:nvPr/>
        </p:nvSpPr>
        <p:spPr>
          <a:xfrm flipH="1">
            <a:off x="251520" y="6063679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tracing paper to help.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292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2743200" algn="l"/>
              </a:tabLst>
            </a:pPr>
            <a:r>
              <a:rPr lang="en-US" sz="2600" b="1" dirty="0" smtClean="0">
                <a:solidFill>
                  <a:srgbClr val="C00000"/>
                </a:solidFill>
              </a:rPr>
              <a:t>Reasoning </a:t>
            </a:r>
            <a:r>
              <a:rPr lang="en-US" sz="2600" dirty="0"/>
              <a:t>Draw a coordinate grid from -3 to +3 on both axes,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Draw </a:t>
            </a:r>
            <a:r>
              <a:rPr lang="en-US" sz="2600" dirty="0"/>
              <a:t>triangle A with coordinates (-1, -1), (-1,2), (2, -1).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Reflect </a:t>
            </a:r>
            <a:r>
              <a:rPr lang="en-US" sz="2600" dirty="0"/>
              <a:t>triangle A in the li ne y = 1. Label the image B.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Reflect </a:t>
            </a:r>
            <a:r>
              <a:rPr lang="en-US" sz="2600" dirty="0"/>
              <a:t>triangle A in the li ne y = x. Label the image C. </a:t>
            </a:r>
            <a:endParaRPr lang="en-US" sz="2600" dirty="0" smtClean="0"/>
          </a:p>
          <a:p>
            <a:pPr marL="400050" lvl="1">
              <a:buClr>
                <a:srgbClr val="C00000"/>
              </a:buClr>
              <a:tabLst>
                <a:tab pos="2743200" algn="l"/>
              </a:tabLst>
            </a:pPr>
            <a:r>
              <a:rPr lang="en-US" sz="2600" b="1" dirty="0" smtClean="0">
                <a:solidFill>
                  <a:srgbClr val="C00000"/>
                </a:solidFill>
              </a:rPr>
              <a:t>Discussion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/>
              <a:t>What is special for triangle A about the line y = </a:t>
            </a:r>
            <a:r>
              <a:rPr lang="en-US" sz="2600" dirty="0" smtClean="0"/>
              <a:t>x? </a:t>
            </a:r>
            <a:r>
              <a:rPr lang="en-US" sz="2600" dirty="0"/>
              <a:t>Explain how you could use this In part </a:t>
            </a:r>
            <a:r>
              <a:rPr lang="en-US" sz="2600" b="1" dirty="0"/>
              <a:t>c</a:t>
            </a:r>
            <a:r>
              <a:rPr lang="en-US" sz="2600" dirty="0"/>
              <a:t>.</a:t>
            </a:r>
            <a:endParaRPr lang="en-US" sz="2600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364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4"/>
              <a:tabLst>
                <a:tab pos="2743200" algn="l"/>
              </a:tabLst>
            </a:pPr>
            <a:r>
              <a:rPr lang="en-US" sz="2600" dirty="0" smtClean="0"/>
              <a:t>Describe </a:t>
            </a:r>
            <a:r>
              <a:rPr lang="en-US" sz="2600" dirty="0"/>
              <a:t>the reflection that maps </a:t>
            </a:r>
            <a:endParaRPr lang="en-US" sz="26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P </a:t>
            </a:r>
            <a:r>
              <a:rPr lang="en-US" sz="2600" dirty="0"/>
              <a:t>onto Q </a:t>
            </a:r>
            <a:r>
              <a:rPr lang="en-US" sz="2600" dirty="0" smtClean="0"/>
              <a:t>	</a:t>
            </a:r>
            <a:r>
              <a:rPr lang="en-US" sz="2600" dirty="0" smtClean="0">
                <a:solidFill>
                  <a:srgbClr val="C00000"/>
                </a:solidFill>
              </a:rPr>
              <a:t>b.</a:t>
            </a:r>
            <a:r>
              <a:rPr lang="en-US" sz="2600" dirty="0" smtClean="0"/>
              <a:t>  P </a:t>
            </a:r>
            <a:r>
              <a:rPr lang="en-US" sz="2600" dirty="0"/>
              <a:t>onto </a:t>
            </a:r>
            <a:r>
              <a:rPr lang="en-US" sz="2600" dirty="0" smtClean="0"/>
              <a:t>R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3"/>
              <a:tabLst>
                <a:tab pos="2743200" algn="l"/>
              </a:tabLst>
            </a:pPr>
            <a:r>
              <a:rPr lang="en-US" sz="2600" dirty="0" smtClean="0"/>
              <a:t>P </a:t>
            </a:r>
            <a:r>
              <a:rPr lang="en-US" sz="2600" dirty="0"/>
              <a:t>onto S </a:t>
            </a:r>
            <a:r>
              <a:rPr lang="en-US" sz="2600" dirty="0" smtClean="0"/>
              <a:t>	</a:t>
            </a:r>
            <a:r>
              <a:rPr lang="en-US" sz="2600" dirty="0" smtClean="0">
                <a:solidFill>
                  <a:srgbClr val="C00000"/>
                </a:solidFill>
              </a:rPr>
              <a:t>d.</a:t>
            </a:r>
            <a:r>
              <a:rPr lang="en-US" sz="2600" dirty="0" smtClean="0"/>
              <a:t>  P </a:t>
            </a:r>
            <a:r>
              <a:rPr lang="en-US" sz="2600" dirty="0"/>
              <a:t>onto T.</a:t>
            </a:r>
            <a:endParaRPr lang="en-US" sz="26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476" y="2924944"/>
            <a:ext cx="3748673" cy="3657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648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5"/>
              <a:tabLst>
                <a:tab pos="2743200" algn="l"/>
              </a:tabLst>
            </a:pPr>
            <a:r>
              <a:rPr lang="en-US" sz="2600" dirty="0"/>
              <a:t>Describe the reflection that </a:t>
            </a:r>
            <a:r>
              <a:rPr lang="en-US" sz="2600" dirty="0" smtClean="0"/>
              <a:t>maps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A to B 	</a:t>
            </a:r>
            <a:r>
              <a:rPr lang="en-US" sz="2600" dirty="0" smtClean="0">
                <a:solidFill>
                  <a:srgbClr val="C00000"/>
                </a:solidFill>
              </a:rPr>
              <a:t>b.</a:t>
            </a:r>
            <a:r>
              <a:rPr lang="en-US" sz="2600" dirty="0" smtClean="0"/>
              <a:t>  A to 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426" y="2545462"/>
            <a:ext cx="4072772" cy="39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614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743200" algn="l"/>
              </a:tabLst>
            </a:pPr>
            <a:r>
              <a:rPr lang="en-US" sz="2600" dirty="0"/>
              <a:t>Draw a coordinate grid from -5 to +5 on both axes,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Draw </a:t>
            </a:r>
            <a:r>
              <a:rPr lang="en-US" sz="2600" dirty="0"/>
              <a:t>shape A with vertices at coordinates (-1,2), (-1,4), (1,4), (1,2).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Reflect </a:t>
            </a:r>
            <a:r>
              <a:rPr lang="en-US" sz="2600" dirty="0"/>
              <a:t>shape A in the line y = x. Label the image B.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Reflect </a:t>
            </a:r>
            <a:r>
              <a:rPr lang="en-US" sz="2600" dirty="0"/>
              <a:t>shape A in the line y = -x. Label the image C.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Reflect </a:t>
            </a:r>
            <a:r>
              <a:rPr lang="en-US" sz="2600" dirty="0"/>
              <a:t>shape A in the z-axis. Label the image D.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 smtClean="0"/>
              <a:t>Describe </a:t>
            </a:r>
            <a:r>
              <a:rPr lang="en-US" sz="2600" dirty="0"/>
              <a:t>the reflection that maps shape D to shape B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147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4789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27432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Reasoning </a:t>
            </a:r>
            <a:r>
              <a:rPr lang="en-US" sz="2200" dirty="0"/>
              <a:t>Draw a coordinate grid from -8 to +8 on both axes, </a:t>
            </a: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Draw </a:t>
            </a:r>
            <a:r>
              <a:rPr lang="en-US" sz="2200" dirty="0"/>
              <a:t>triangle A with coordinates (1,1), (1,5), (4,5). 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Rotate </a:t>
            </a:r>
            <a:r>
              <a:rPr lang="en-US" sz="2200" dirty="0"/>
              <a:t>triangle A</a:t>
            </a:r>
          </a:p>
          <a:p>
            <a:pPr marL="1314450" lvl="2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200" dirty="0" smtClean="0"/>
              <a:t>90</a:t>
            </a:r>
            <a:r>
              <a:rPr lang="en-US" sz="2200" dirty="0"/>
              <a:t>° clockwise about (1,1)</a:t>
            </a:r>
          </a:p>
          <a:p>
            <a:pPr marL="1314450" lvl="2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200" dirty="0" smtClean="0"/>
              <a:t>180</a:t>
            </a:r>
            <a:r>
              <a:rPr lang="en-US" sz="2200" dirty="0"/>
              <a:t>° about (1,0)</a:t>
            </a:r>
          </a:p>
          <a:p>
            <a:pPr marL="1314450" lvl="2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200" dirty="0" smtClean="0"/>
              <a:t>90</a:t>
            </a:r>
            <a:r>
              <a:rPr lang="en-US" sz="2200" dirty="0"/>
              <a:t>° anticlockwise about (0,1)</a:t>
            </a:r>
          </a:p>
          <a:p>
            <a:pPr marL="1314450" lvl="2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200" dirty="0" smtClean="0"/>
              <a:t>180</a:t>
            </a:r>
            <a:r>
              <a:rPr lang="en-US" sz="2200" dirty="0"/>
              <a:t>° about (-2,1)</a:t>
            </a:r>
          </a:p>
          <a:p>
            <a:pPr marL="1314450" lvl="2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200" dirty="0" smtClean="0"/>
              <a:t>90</a:t>
            </a:r>
            <a:r>
              <a:rPr lang="en-US" sz="2200" dirty="0"/>
              <a:t>° clockwise about (2,5)</a:t>
            </a:r>
          </a:p>
          <a:p>
            <a:pPr marL="1314450" lvl="2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200" dirty="0" smtClean="0"/>
              <a:t>180</a:t>
            </a:r>
            <a:r>
              <a:rPr lang="en-US" sz="2200" dirty="0"/>
              <a:t>° about (2,3</a:t>
            </a:r>
            <a:r>
              <a:rPr lang="en-US" sz="2200" dirty="0" smtClean="0"/>
              <a:t>).</a:t>
            </a:r>
          </a:p>
          <a:p>
            <a:pPr lvl="2">
              <a:buClr>
                <a:srgbClr val="C00000"/>
              </a:buClr>
              <a:tabLst>
                <a:tab pos="2743200" algn="l"/>
              </a:tabLst>
            </a:pPr>
            <a:r>
              <a:rPr lang="en-US" sz="2200" dirty="0" smtClean="0"/>
              <a:t>Label </a:t>
            </a:r>
            <a:r>
              <a:rPr lang="en-US" sz="2200" dirty="0"/>
              <a:t>your results </a:t>
            </a:r>
            <a:r>
              <a:rPr lang="en-US" sz="2200" dirty="0" err="1"/>
              <a:t>i</a:t>
            </a:r>
            <a:r>
              <a:rPr lang="en-US" sz="2200" dirty="0"/>
              <a:t>, ii </a:t>
            </a:r>
            <a:r>
              <a:rPr lang="en-US" sz="2200" dirty="0" smtClean="0"/>
              <a:t>etc.</a:t>
            </a:r>
          </a:p>
          <a:p>
            <a:pPr marL="57150" lvl="2">
              <a:buClr>
                <a:srgbClr val="C00000"/>
              </a:buClr>
              <a:tabLst>
                <a:tab pos="27432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Discussion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/>
              <a:t>Why don't you need to give the direction for a rotation of 180°?</a:t>
            </a:r>
            <a:endParaRPr lang="en-US" sz="2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23753" y="6093296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tracing paper to help.</a:t>
            </a:r>
          </a:p>
        </p:txBody>
      </p:sp>
    </p:spTree>
    <p:extLst>
      <p:ext uri="{BB962C8B-B14F-4D97-AF65-F5344CB8AC3E}">
        <p14:creationId xmlns:p14="http://schemas.microsoft.com/office/powerpoint/2010/main" val="7613660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5084" y="1268760"/>
            <a:ext cx="8473380" cy="1333018"/>
            <a:chOff x="150163" y="6494199"/>
            <a:chExt cx="8473380" cy="1333018"/>
          </a:xfrm>
        </p:grpSpPr>
        <p:sp>
          <p:nvSpPr>
            <p:cNvPr id="9" name="Rectangle 8"/>
            <p:cNvSpPr/>
            <p:nvPr/>
          </p:nvSpPr>
          <p:spPr>
            <a:xfrm flipH="1">
              <a:off x="150163" y="6673055"/>
              <a:ext cx="8473380" cy="115416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describe a rotation you need to give: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direction to turn (clockwise or anticlockwise)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angle to turn	• The </a:t>
              </a:r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of rotation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Pentagon 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1130" y="2657226"/>
            <a:ext cx="8541288" cy="3940126"/>
            <a:chOff x="3483872" y="1089031"/>
            <a:chExt cx="5264592" cy="3940126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3491880" y="1089031"/>
              <a:ext cx="5256584" cy="394012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2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63889" y="1666250"/>
              <a:ext cx="50951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>Describe the </a:t>
              </a:r>
              <a:br>
                <a:rPr lang="en-US" sz="2400" dirty="0" smtClean="0"/>
              </a:br>
              <a:r>
                <a:rPr lang="en-US" sz="2400" dirty="0" smtClean="0"/>
                <a:t>rotation that </a:t>
              </a:r>
              <a:br>
                <a:rPr lang="en-US" sz="2400" dirty="0" smtClean="0"/>
              </a:br>
              <a:r>
                <a:rPr lang="en-US" sz="2400" dirty="0" smtClean="0"/>
                <a:t>takes shape A </a:t>
              </a:r>
              <a:br>
                <a:rPr lang="en-US" sz="2400" dirty="0" smtClean="0"/>
              </a:br>
              <a:r>
                <a:rPr lang="en-US" sz="2400" dirty="0" smtClean="0"/>
                <a:t>onto shape B.</a:t>
              </a:r>
              <a:endParaRPr lang="en-US" sz="24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010" y="3212407"/>
            <a:ext cx="6168731" cy="2157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9337" y="5341839"/>
            <a:ext cx="4290366" cy="9326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3528" y="5385410"/>
            <a:ext cx="376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Rotation anticlockwise 90</a:t>
            </a:r>
            <a:r>
              <a:rPr lang="en-US" sz="2000" baseline="30000" dirty="0" smtClean="0">
                <a:latin typeface="Comic Sans MS" panose="030F0702030302020204" pitchFamily="66" charset="0"/>
              </a:rPr>
              <a:t>0</a:t>
            </a:r>
            <a:r>
              <a:rPr lang="en-US" sz="2000" dirty="0" smtClean="0">
                <a:latin typeface="Comic Sans MS" panose="030F0702030302020204" pitchFamily="66" charset="0"/>
              </a:rPr>
              <a:t> about (1, -1)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116" y="6093296"/>
            <a:ext cx="3870940" cy="4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658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2743200" algn="l"/>
              </a:tabLst>
            </a:pPr>
            <a:r>
              <a:rPr lang="en-US" sz="2400" dirty="0" smtClean="0"/>
              <a:t>Describe </a:t>
            </a:r>
            <a:r>
              <a:rPr lang="en-US" sz="2400" dirty="0"/>
              <a:t>the rotation that takes each shape to its image.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69" y="2060848"/>
            <a:ext cx="4616612" cy="44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294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179512" y="2204864"/>
            <a:ext cx="2088232" cy="26642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Openers put the maths you are about to learn into a real-life context. Have a go at the question - it uses maths you have already learnt so you should be able to answer it at the start of the unit.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16216" y="2492897"/>
            <a:ext cx="2376264" cy="15841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have finished the whole unit, a Unit test helps you see how much progress you are making.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572000" y="6313499"/>
            <a:ext cx="57606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 Same Side Corner Rectangle 3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1609360"/>
            <a:ext cx="3744416" cy="491598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5516" y="5027162"/>
            <a:ext cx="4320480" cy="16067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Prior knowledge check to make sure you are ready to start the main lessons in the unit. It checks your knowledge from Key Stage 3 and from earlier in the GCSE course. Your teacher has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worksheets if you need to recap anything.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267744" y="4345665"/>
            <a:ext cx="720080" cy="6814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7744" y="3140968"/>
            <a:ext cx="720080" cy="72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940152" y="1905870"/>
            <a:ext cx="792088" cy="6230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148064" y="1127072"/>
            <a:ext cx="3744416" cy="5126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helps you to apply the maths you know to some different situations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292080" y="1641597"/>
            <a:ext cx="618900" cy="264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489406" y="4360512"/>
            <a:ext cx="2376264" cy="22733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only the topics in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need a bit more practice with. You’ll find more hints here to lead you through specific questions. Then move on 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4932040" y="1905870"/>
            <a:ext cx="1800200" cy="2454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79512" y="1124744"/>
            <a:ext cx="3240360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the Master lessons, take a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to help you to decide whether 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learning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419872" y="1609360"/>
            <a:ext cx="1008112" cy="296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3865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274320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Problem-solving </a:t>
            </a:r>
            <a:r>
              <a:rPr lang="en-US" sz="2100" dirty="0"/>
              <a:t>Draw a coordinate grid from -5 to +5 on both axes, </a:t>
            </a:r>
            <a:endParaRPr lang="en-US" sz="21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Draw </a:t>
            </a:r>
            <a:r>
              <a:rPr lang="en-US" sz="2100" dirty="0"/>
              <a:t>shape A with vertices at coordinates (1,1), (1,3), (3,3), (4,1).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Reflect </a:t>
            </a:r>
            <a:r>
              <a:rPr lang="en-US" sz="2100" dirty="0"/>
              <a:t>shape A in the line y = x. Label the image B. </a:t>
            </a:r>
            <a:endParaRPr lang="en-US" sz="21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Reflect </a:t>
            </a:r>
            <a:r>
              <a:rPr lang="en-US" sz="2100" dirty="0"/>
              <a:t>shape B in the (/-axis. Label the image C. </a:t>
            </a:r>
            <a:endParaRPr lang="en-US" sz="21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Describe </a:t>
            </a:r>
            <a:r>
              <a:rPr lang="en-US" sz="2100" dirty="0"/>
              <a:t>the transformation that takes shape A to shape C.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27432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Reasoning </a:t>
            </a:r>
            <a:r>
              <a:rPr lang="en-US" sz="2100" dirty="0"/>
              <a:t>'A reflection in one axis followed by a reflection in the other axis is the same as a rotation</a:t>
            </a:r>
            <a:r>
              <a:rPr lang="en-US" sz="2100" dirty="0" smtClean="0"/>
              <a:t>.’</a:t>
            </a:r>
            <a:br>
              <a:rPr lang="en-US" sz="2100" dirty="0" smtClean="0"/>
            </a:br>
            <a:r>
              <a:rPr lang="en-US" sz="2100" dirty="0" smtClean="0"/>
              <a:t>Decide </a:t>
            </a:r>
            <a:r>
              <a:rPr lang="en-US" sz="2100" dirty="0"/>
              <a:t>whether this statement is: sometimes true, always true or never true.</a:t>
            </a:r>
            <a:endParaRPr lang="en-US" sz="21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283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8.2 – Reflection and Rotation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5905" y="1268760"/>
            <a:ext cx="5130191" cy="5256584"/>
            <a:chOff x="3483872" y="1089031"/>
            <a:chExt cx="5264592" cy="5256584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3491880" y="1089031"/>
              <a:ext cx="5256584" cy="525658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63889" y="1666250"/>
              <a:ext cx="50951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Describe fully the single transformation that maps triangle A onto triangle B</a:t>
              </a:r>
              <a:r>
                <a:rPr lang="en-US" sz="2400" dirty="0" smtClean="0"/>
                <a:t>.	</a:t>
              </a:r>
              <a:r>
                <a:rPr lang="en-US" sz="2400" b="1" dirty="0" smtClean="0"/>
                <a:t>(</a:t>
              </a:r>
              <a:r>
                <a:rPr lang="en-US" sz="2400" b="1" dirty="0"/>
                <a:t>3 marks)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>	</a:t>
              </a:r>
              <a:r>
                <a:rPr lang="en-US" sz="2400" i="1" dirty="0" smtClean="0"/>
                <a:t>June </a:t>
              </a:r>
              <a:r>
                <a:rPr lang="en-US" sz="2400" i="1" dirty="0"/>
                <a:t>2012, Q9, IMA0/1H</a:t>
              </a:r>
              <a:endParaRPr lang="en-US" sz="2400" b="1" i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477" y="3356992"/>
            <a:ext cx="3202849" cy="31057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5580112" y="4658360"/>
            <a:ext cx="3203733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question is worth 3 marks which means you need to give 3 pieces of information about the 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42788041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8.3 – Enlargement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245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796619"/>
              </p:ext>
            </p:extLst>
          </p:nvPr>
        </p:nvGraphicFramePr>
        <p:xfrm>
          <a:off x="251518" y="1268760"/>
          <a:ext cx="8568952" cy="490550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250252"/>
                <a:gridCol w="4176462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Enlarge shapes by fractional and negative scale factors about a centre of enlargement.</a:t>
                      </a:r>
                      <a:endParaRPr lang="en-US" sz="26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 effects artists use enlarged shapes when</a:t>
                      </a:r>
                      <a:r>
                        <a:rPr lang="en-US" sz="2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designing images for a background scene.</a:t>
                      </a:r>
                      <a:endParaRPr lang="en-US" sz="2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7872">
                <a:tc gridSpan="3">
                  <a:txBody>
                    <a:bodyPr/>
                    <a:lstStyle/>
                    <a:p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the scale factor of </a:t>
                      </a:r>
                      <a:b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enlargement of shape </a:t>
                      </a:r>
                      <a:b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to shape B? Which </a:t>
                      </a:r>
                      <a:b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vertex on shape B </a:t>
                      </a:r>
                      <a:b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corresponds to F on shape A?</a:t>
                      </a:r>
                      <a:endParaRPr lang="en-US" sz="26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2306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485" y="4142085"/>
            <a:ext cx="4427470" cy="14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620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8.3 – Enlargement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1196752"/>
            <a:ext cx="475252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2743200" algn="l"/>
              </a:tabLst>
            </a:pPr>
            <a:r>
              <a:rPr lang="en-US" sz="2500" dirty="0"/>
              <a:t>Copy this diagram and draw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/>
              <a:t>an </a:t>
            </a:r>
            <a:r>
              <a:rPr lang="en-US" sz="2500" dirty="0"/>
              <a:t>enlargement with scale factor 3, centre (0,0) </a:t>
            </a:r>
            <a:endParaRPr lang="en-US" sz="2500" dirty="0" smtClean="0"/>
          </a:p>
          <a:p>
            <a:pPr marL="85725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/>
              <a:t>an </a:t>
            </a:r>
            <a:r>
              <a:rPr lang="en-US" sz="2500" dirty="0"/>
              <a:t>enlargement with scale factor 1.5, centre (1,1).</a:t>
            </a:r>
            <a:endParaRPr lang="en-US" sz="25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370" y="1268760"/>
            <a:ext cx="3109094" cy="36451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5085" y="3861048"/>
            <a:ext cx="5213924" cy="2656457"/>
            <a:chOff x="150164" y="6494199"/>
            <a:chExt cx="5213924" cy="2656457"/>
          </a:xfrm>
        </p:grpSpPr>
        <p:sp>
          <p:nvSpPr>
            <p:cNvPr id="8" name="Rectangle 7"/>
            <p:cNvSpPr/>
            <p:nvPr/>
          </p:nvSpPr>
          <p:spPr>
            <a:xfrm flipH="1">
              <a:off x="150164" y="6673055"/>
              <a:ext cx="5213924" cy="247760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enlargement is a transformation where all the side lengths of a shape are multiplied by the same 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factor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9" name="Pentagon 8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0" name="Flowchart: Delay 9"/>
          <p:cNvSpPr/>
          <p:nvPr/>
        </p:nvSpPr>
        <p:spPr>
          <a:xfrm flipH="1">
            <a:off x="5154410" y="1227974"/>
            <a:ext cx="425702" cy="2633074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640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8.3 – Enlargement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2743200" algn="l"/>
              </a:tabLst>
            </a:pPr>
            <a:r>
              <a:rPr lang="en-US" sz="2500" dirty="0"/>
              <a:t>Copy the </a:t>
            </a:r>
            <a:r>
              <a:rPr lang="en-US" sz="2500" dirty="0" smtClean="0"/>
              <a:t>diagram. Enlarge </a:t>
            </a:r>
            <a:r>
              <a:rPr lang="en-US" sz="2500" dirty="0"/>
              <a:t>the triangle by scale factor 2, with these </a:t>
            </a:r>
            <a:r>
              <a:rPr lang="en-US" sz="2500" dirty="0" err="1"/>
              <a:t>centres</a:t>
            </a:r>
            <a:r>
              <a:rPr lang="en-US" sz="2500" dirty="0"/>
              <a:t> of enlargement, </a:t>
            </a:r>
            <a:endParaRPr lang="en-US" sz="25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500" dirty="0" smtClean="0"/>
              <a:t>(</a:t>
            </a:r>
            <a:r>
              <a:rPr lang="en-US" sz="2500" dirty="0"/>
              <a:t>3,5) </a:t>
            </a:r>
            <a:r>
              <a:rPr lang="en-US" sz="2500" dirty="0" smtClean="0"/>
              <a:t>    </a:t>
            </a:r>
            <a:r>
              <a:rPr lang="en-US" sz="2500" dirty="0" smtClean="0">
                <a:solidFill>
                  <a:srgbClr val="C00000"/>
                </a:solidFill>
              </a:rPr>
              <a:t>b.</a:t>
            </a:r>
            <a:r>
              <a:rPr lang="en-US" sz="2500" dirty="0" smtClean="0"/>
              <a:t> </a:t>
            </a:r>
            <a:r>
              <a:rPr lang="en-US" sz="2500" dirty="0"/>
              <a:t>(4,3) </a:t>
            </a:r>
            <a:r>
              <a:rPr lang="en-US" sz="2500" dirty="0" smtClean="0"/>
              <a:t>    </a:t>
            </a:r>
            <a:r>
              <a:rPr lang="en-US" sz="2500" dirty="0" smtClean="0">
                <a:solidFill>
                  <a:srgbClr val="C00000"/>
                </a:solidFill>
              </a:rPr>
              <a:t>c.</a:t>
            </a:r>
            <a:r>
              <a:rPr lang="en-US" sz="2500" dirty="0" smtClean="0"/>
              <a:t> </a:t>
            </a:r>
            <a:r>
              <a:rPr lang="en-US" sz="2500" dirty="0"/>
              <a:t>(2,2)</a:t>
            </a:r>
            <a:endParaRPr lang="en-US" sz="25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16" y="2868538"/>
            <a:ext cx="2653760" cy="24196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2358" y="5356667"/>
            <a:ext cx="8558114" cy="1240685"/>
            <a:chOff x="137437" y="6494199"/>
            <a:chExt cx="8558114" cy="1240685"/>
          </a:xfrm>
        </p:grpSpPr>
        <p:sp>
          <p:nvSpPr>
            <p:cNvPr id="12" name="Rectangle 11"/>
            <p:cNvSpPr/>
            <p:nvPr/>
          </p:nvSpPr>
          <p:spPr>
            <a:xfrm flipH="1">
              <a:off x="137437" y="6673055"/>
              <a:ext cx="8558114" cy="10618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describe an enlargement you reed to give the centre of enlargement and the scale factor.</a:t>
              </a:r>
            </a:p>
          </p:txBody>
        </p:sp>
        <p:sp>
          <p:nvSpPr>
            <p:cNvPr id="13" name="Pentagon 12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02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8.3 – Enlargement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2743200" algn="l"/>
              </a:tabLst>
            </a:pPr>
            <a:r>
              <a:rPr lang="en-US" sz="2400" dirty="0" smtClean="0"/>
              <a:t>Triangle </a:t>
            </a:r>
            <a:r>
              <a:rPr lang="en-US" sz="2400" dirty="0"/>
              <a:t>ABC has been enlarged to give triangle PQR.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/>
              <a:t>What </a:t>
            </a:r>
            <a:r>
              <a:rPr lang="en-US" sz="2400" dirty="0"/>
              <a:t>is the scale factor of the enlargement? </a:t>
            </a:r>
            <a:endParaRPr lang="en-US" sz="24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/>
              <a:t>Copy </a:t>
            </a:r>
            <a:r>
              <a:rPr lang="en-US" sz="2400" dirty="0"/>
              <a:t>the </a:t>
            </a:r>
            <a:r>
              <a:rPr lang="en-US" sz="2400" dirty="0" smtClean="0"/>
              <a:t>diagram.</a:t>
            </a:r>
            <a:br>
              <a:rPr lang="en-US" sz="2400" dirty="0" smtClean="0"/>
            </a:br>
            <a:r>
              <a:rPr lang="en-US" sz="2400" dirty="0" smtClean="0"/>
              <a:t>Join </a:t>
            </a:r>
            <a:r>
              <a:rPr lang="en-US" sz="2400" dirty="0"/>
              <a:t>corresponding vertices on the object and the image with straight </a:t>
            </a:r>
            <a:r>
              <a:rPr lang="en-US" sz="2400" dirty="0" smtClean="0"/>
              <a:t>lines.</a:t>
            </a:r>
            <a:br>
              <a:rPr lang="en-US" sz="2400" dirty="0" smtClean="0"/>
            </a:br>
            <a:r>
              <a:rPr lang="en-US" sz="2400" dirty="0" smtClean="0"/>
              <a:t>Extend </a:t>
            </a:r>
            <a:r>
              <a:rPr lang="en-US" sz="2400" dirty="0"/>
              <a:t>the lines until they </a:t>
            </a:r>
            <a:r>
              <a:rPr lang="en-US" sz="2400" dirty="0" smtClean="0"/>
              <a:t>meet </a:t>
            </a:r>
            <a:r>
              <a:rPr lang="en-US" sz="2400" dirty="0"/>
              <a:t>at the centre of </a:t>
            </a:r>
            <a:r>
              <a:rPr lang="en-US" sz="2400" dirty="0" smtClean="0"/>
              <a:t>enlargement</a:t>
            </a:r>
            <a:r>
              <a:rPr lang="en-US" sz="2400" dirty="0"/>
              <a:t>, </a:t>
            </a:r>
            <a:endParaRPr lang="en-US" sz="24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/>
              <a:t>Write </a:t>
            </a:r>
            <a:r>
              <a:rPr lang="en-US" sz="2400" dirty="0"/>
              <a:t>down the </a:t>
            </a:r>
            <a:r>
              <a:rPr lang="en-US" sz="2400" dirty="0" smtClean="0"/>
              <a:t>coordinates of </a:t>
            </a:r>
            <a:r>
              <a:rPr lang="en-US" sz="2400" dirty="0"/>
              <a:t>the centre </a:t>
            </a:r>
            <a:r>
              <a:rPr lang="en-US" sz="2400" dirty="0" smtClean="0"/>
              <a:t>of </a:t>
            </a:r>
            <a:r>
              <a:rPr lang="en-US" sz="2400" dirty="0"/>
              <a:t>enlargement, </a:t>
            </a:r>
            <a:endParaRPr lang="en-US" sz="24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400" dirty="0" smtClean="0"/>
              <a:t>Copy </a:t>
            </a:r>
            <a:r>
              <a:rPr lang="en-US" sz="2400" dirty="0"/>
              <a:t>and complete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describe </a:t>
            </a:r>
            <a:r>
              <a:rPr lang="en-US" sz="2400" dirty="0"/>
              <a:t>the enlargement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from </a:t>
            </a:r>
            <a:r>
              <a:rPr lang="en-US" sz="2400" dirty="0"/>
              <a:t>A to </a:t>
            </a:r>
            <a:r>
              <a:rPr lang="en-US" sz="2400" dirty="0" smtClean="0"/>
              <a:t>B.</a:t>
            </a:r>
            <a:br>
              <a:rPr lang="en-US" sz="2400" dirty="0" smtClean="0"/>
            </a:br>
            <a:r>
              <a:rPr lang="en-US" sz="2400" dirty="0" smtClean="0"/>
              <a:t>Enlargement </a:t>
            </a:r>
            <a:r>
              <a:rPr lang="en-US" sz="2400" dirty="0"/>
              <a:t>by </a:t>
            </a:r>
            <a:r>
              <a:rPr lang="en-US" sz="2400" dirty="0" smtClean="0"/>
              <a:t>scale </a:t>
            </a:r>
            <a:br>
              <a:rPr lang="en-US" sz="2400" dirty="0" smtClean="0"/>
            </a:br>
            <a:r>
              <a:rPr lang="en-US" sz="2400" dirty="0" smtClean="0"/>
              <a:t>factor</a:t>
            </a:r>
            <a:r>
              <a:rPr lang="en-US" sz="2400" dirty="0"/>
              <a:t>____, centre </a:t>
            </a:r>
            <a:r>
              <a:rPr lang="en-US" sz="2400" dirty="0" smtClean="0"/>
              <a:t>(___,___).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9284" y="4208908"/>
            <a:ext cx="3621188" cy="2388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646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8.3 – Enlargement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4"/>
              <a:tabLst>
                <a:tab pos="2743200" algn="l"/>
              </a:tabLst>
            </a:pPr>
            <a:r>
              <a:rPr lang="en-US" sz="2000" b="1" dirty="0">
                <a:solidFill>
                  <a:srgbClr val="C00000"/>
                </a:solidFill>
              </a:rPr>
              <a:t>Problem-solving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Draw a rectangle A, with base 3 cm </a:t>
            </a:r>
            <a:r>
              <a:rPr lang="en-US" sz="2000" dirty="0" smtClean="0"/>
              <a:t>and </a:t>
            </a:r>
            <a:r>
              <a:rPr lang="en-US" sz="2000" dirty="0"/>
              <a:t>height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2 </a:t>
            </a:r>
            <a:r>
              <a:rPr lang="en-US" sz="2000" dirty="0"/>
              <a:t>cm. </a:t>
            </a:r>
            <a:endParaRPr lang="en-US" sz="2000" dirty="0" smtClean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Work </a:t>
            </a:r>
            <a:r>
              <a:rPr lang="en-US" sz="2000" dirty="0"/>
              <a:t>out the area of the rectangle.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Shape </a:t>
            </a:r>
            <a:r>
              <a:rPr lang="en-US" sz="2000" dirty="0"/>
              <a:t>A is enlarged by scale factor 2 to make shape B. Work out the area of shape B.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Shape </a:t>
            </a:r>
            <a:r>
              <a:rPr lang="en-US" sz="2000" dirty="0"/>
              <a:t>A is enlarged by scale factor 3 to make shape C. Work out the area of shape C.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Shape </a:t>
            </a:r>
            <a:r>
              <a:rPr lang="en-US" sz="2000" dirty="0"/>
              <a:t>A is enlarged by scale factor 4 to make shape D. Work out the area of shape D.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Copy </a:t>
            </a:r>
            <a:r>
              <a:rPr lang="en-US" sz="2000" dirty="0"/>
              <a:t>and complete this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table.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lvl="1">
              <a:buClr>
                <a:srgbClr val="C00000"/>
              </a:buClr>
              <a:tabLst>
                <a:tab pos="2743200" algn="l"/>
              </a:tabLst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3200" dirty="0" smtClean="0"/>
          </a:p>
          <a:p>
            <a:pPr lvl="1">
              <a:buClr>
                <a:srgbClr val="C00000"/>
              </a:buClr>
              <a:tabLst>
                <a:tab pos="2743200" algn="l"/>
              </a:tabLst>
            </a:pPr>
            <a:r>
              <a:rPr lang="en-US" sz="2000" b="1" dirty="0">
                <a:solidFill>
                  <a:srgbClr val="C00000"/>
                </a:solidFill>
              </a:rPr>
              <a:t>Discussion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When a shape is enlarged by scale factor k, what happens to its area?</a:t>
            </a: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84" y="1196752"/>
            <a:ext cx="648072" cy="648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9723546"/>
                  </p:ext>
                </p:extLst>
              </p:nvPr>
            </p:nvGraphicFramePr>
            <p:xfrm>
              <a:off x="4211960" y="4005064"/>
              <a:ext cx="4551302" cy="19177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36104"/>
                    <a:gridCol w="1008112"/>
                    <a:gridCol w="2607086"/>
                  </a:tblGrid>
                  <a:tr h="313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Shape</a:t>
                          </a:r>
                          <a:endParaRPr lang="en-US" sz="20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Scale Factor</a:t>
                          </a:r>
                          <a:endParaRPr lang="en-US" sz="2000" b="1" i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US" sz="20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kumimoji="0" lang="en-US" sz="2000" b="1" i="0" kern="1200" dirty="0" smtClean="0"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Area</m:t>
                                    </m:r>
                                    <m:r>
                                      <m:rPr>
                                        <m:nor/>
                                      </m:rPr>
                                      <a:rPr kumimoji="0" lang="en-US" sz="2000" b="1" i="0" kern="1200" dirty="0" smtClean="0"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kumimoji="0" lang="en-US" sz="2000" b="1" i="0" kern="1200" dirty="0" smtClean="0"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of</m:t>
                                    </m:r>
                                    <m:r>
                                      <m:rPr>
                                        <m:nor/>
                                      </m:rPr>
                                      <a:rPr kumimoji="0" lang="en-US" sz="2000" b="1" i="0" kern="1200" dirty="0" smtClean="0"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kumimoji="0" lang="en-US" sz="2000" b="1" i="0" kern="1200" dirty="0" smtClean="0"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enlargement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Area</m:t>
                                    </m:r>
                                    <m:r>
                                      <a:rPr kumimoji="0" lang="en-US" sz="20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of</m:t>
                                    </m:r>
                                    <m:r>
                                      <a:rPr kumimoji="0" lang="en-US" sz="20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shape</m:t>
                                    </m:r>
                                    <m:r>
                                      <a:rPr kumimoji="0" lang="en-US" sz="20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A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2000" b="1" i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9CDE5"/>
                        </a:solidFill>
                      </a:tcPr>
                    </a:tc>
                  </a:tr>
                  <a:tr h="313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13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13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9723546"/>
                  </p:ext>
                </p:extLst>
              </p:nvPr>
            </p:nvGraphicFramePr>
            <p:xfrm>
              <a:off x="4211960" y="4005064"/>
              <a:ext cx="4551302" cy="19177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36104"/>
                    <a:gridCol w="1008112"/>
                    <a:gridCol w="2607086"/>
                  </a:tblGrid>
                  <a:tr h="7290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Shape</a:t>
                          </a:r>
                          <a:endParaRPr lang="en-US" sz="20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Scale Factor</a:t>
                          </a:r>
                          <a:endParaRPr lang="en-US" sz="2000" b="1" i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75000" t="-3333" r="-467" b="-179167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8" name="Group 7"/>
          <p:cNvGrpSpPr/>
          <p:nvPr/>
        </p:nvGrpSpPr>
        <p:grpSpPr>
          <a:xfrm>
            <a:off x="264724" y="4653136"/>
            <a:ext cx="3803220" cy="1285110"/>
            <a:chOff x="139803" y="6494199"/>
            <a:chExt cx="3803220" cy="1285110"/>
          </a:xfrm>
        </p:grpSpPr>
        <p:sp>
          <p:nvSpPr>
            <p:cNvPr id="9" name="Rectangle 8"/>
            <p:cNvSpPr/>
            <p:nvPr/>
          </p:nvSpPr>
          <p:spPr>
            <a:xfrm flipH="1">
              <a:off x="139803" y="6625147"/>
              <a:ext cx="3803220" cy="115416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a shape is enlarged by scale factor k, the area is enlarged by scale factor k2.</a:t>
              </a:r>
            </a:p>
          </p:txBody>
        </p:sp>
        <p:sp>
          <p:nvSpPr>
            <p:cNvPr id="11" name="Pentagon 10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7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0095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8.3 – Enlargement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1352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5"/>
                  <a:tabLst>
                    <a:tab pos="2743200" algn="l"/>
                  </a:tabLst>
                </a:pPr>
                <a:r>
                  <a:rPr lang="en-US" sz="2400" dirty="0" smtClean="0"/>
                  <a:t>Copy these diagrams. Enlarge each shape by the </a:t>
                </a:r>
                <a:br>
                  <a:rPr lang="en-US" sz="2400" dirty="0" smtClean="0"/>
                </a:br>
                <a:r>
                  <a:rPr lang="en-US" sz="2400" dirty="0" smtClean="0"/>
                  <a:t>scale </a:t>
                </a:r>
                <a:r>
                  <a:rPr lang="en-US" sz="2400" dirty="0"/>
                  <a:t>factor given, </a:t>
                </a:r>
                <a:endParaRPr lang="en-US" sz="2400" dirty="0" smtClean="0"/>
              </a:p>
              <a:p>
                <a:pPr marL="855663" lvl="1" indent="-398463">
                  <a:buClr>
                    <a:srgbClr val="C00000"/>
                  </a:buClr>
                  <a:buFont typeface="+mj-lt"/>
                  <a:buAutoNum type="alphaLcPeriod"/>
                  <a:tabLst>
                    <a:tab pos="5600700" algn="l"/>
                  </a:tabLst>
                </a:pPr>
                <a:r>
                  <a:rPr lang="en-US" sz="2400" dirty="0" smtClean="0"/>
                  <a:t>scale </a:t>
                </a:r>
                <a:r>
                  <a:rPr lang="en-US" sz="2400" dirty="0"/>
                  <a:t>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/>
                  <a:t>	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b.</a:t>
                </a:r>
                <a:r>
                  <a:rPr lang="en-US" sz="2400" dirty="0" smtClean="0"/>
                  <a:t>  </a:t>
                </a:r>
                <a:r>
                  <a:rPr lang="en-US" sz="2400" dirty="0"/>
                  <a:t>scale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1352358"/>
              </a:xfrm>
              <a:prstGeom prst="rect">
                <a:avLst/>
              </a:prstGeom>
              <a:blipFill rotWithShape="0">
                <a:blip r:embed="rId4"/>
                <a:stretch>
                  <a:fillRect l="-925" t="-3153"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84" y="1196752"/>
            <a:ext cx="648072" cy="6480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5084" y="5157192"/>
            <a:ext cx="8545387" cy="1425351"/>
            <a:chOff x="150163" y="6494199"/>
            <a:chExt cx="8545387" cy="1425351"/>
          </a:xfrm>
        </p:grpSpPr>
        <p:sp>
          <p:nvSpPr>
            <p:cNvPr id="14" name="Rectangle 13"/>
            <p:cNvSpPr/>
            <p:nvPr/>
          </p:nvSpPr>
          <p:spPr>
            <a:xfrm flipH="1">
              <a:off x="150163" y="6673055"/>
              <a:ext cx="8545387" cy="124649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enlarge a shape by a fractional scale factor, multiply all the side lengths by the scale factor. When a centre of enlargement is given, multiply the distance from the centre to each point on the shape by the scale factor.</a:t>
              </a:r>
            </a:p>
          </p:txBody>
        </p:sp>
        <p:sp>
          <p:nvSpPr>
            <p:cNvPr id="15" name="Pentagon 14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8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 flipH="1">
                <a:off x="3131840" y="2564904"/>
                <a:ext cx="2144966" cy="1090042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19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Q5a </a:t>
                </a:r>
                <a:r>
                  <a:rPr lang="en-US" sz="19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1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Multiply all the lengths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1840" y="2564904"/>
                <a:ext cx="2144966" cy="109004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876" y="2464393"/>
            <a:ext cx="1578892" cy="25542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855" y="2566658"/>
            <a:ext cx="3245617" cy="23596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3131840" y="3756766"/>
            <a:ext cx="2144966" cy="126188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Q5b 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–Divide the base and vertical height by 3</a:t>
            </a:r>
            <a:endParaRPr lang="en-US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109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8.3 – Enlargement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971550" algn="l"/>
                <a:tab pos="2743200" algn="l"/>
              </a:tabLst>
            </a:pPr>
            <a:r>
              <a:rPr lang="en-US" sz="2800" dirty="0" smtClean="0">
                <a:solidFill>
                  <a:srgbClr val="C00000"/>
                </a:solidFill>
              </a:rPr>
              <a:t>a.</a:t>
            </a:r>
            <a:r>
              <a:rPr lang="en-US" sz="2800" dirty="0" smtClean="0"/>
              <a:t> 	Copy and enlarge each shape by the given 	scale factor about the centre of </a:t>
            </a:r>
            <a:br>
              <a:rPr lang="en-US" sz="2800" dirty="0" smtClean="0"/>
            </a:br>
            <a:r>
              <a:rPr lang="en-US" sz="2800" dirty="0" smtClean="0"/>
              <a:t>	enlargement shown.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28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  <a:tab pos="2743200" algn="l"/>
              </a:tabLst>
            </a:pPr>
            <a:r>
              <a:rPr lang="en-US" sz="2800" b="1" dirty="0" smtClean="0">
                <a:solidFill>
                  <a:srgbClr val="C00000"/>
                </a:solidFill>
              </a:rPr>
              <a:t>Reasoning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– When a shape is enlarged by a scale factor ½, is its area enlarged by scale factor (½)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? Explain.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84" y="1196752"/>
            <a:ext cx="648072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455" y="2684879"/>
            <a:ext cx="8503082" cy="261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58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8.3 – Enlargement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259228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971550" algn="l"/>
                <a:tab pos="27432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Problem-solving</a:t>
            </a:r>
            <a:r>
              <a:rPr lang="en-US" sz="2200" b="1" dirty="0" smtClean="0"/>
              <a:t> </a:t>
            </a:r>
          </a:p>
          <a:p>
            <a:pPr marL="742950" lvl="1" indent="-2857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Describe the enlargement that maps shape A onto shape P.</a:t>
            </a:r>
            <a:br>
              <a:rPr lang="en-US" sz="2200" dirty="0" smtClean="0"/>
            </a:br>
            <a:endParaRPr lang="en-US" sz="2200" dirty="0" smtClean="0"/>
          </a:p>
          <a:p>
            <a:pPr marL="742950" lvl="1" indent="-2857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/>
              <a:t>Describe the enlargement that maps shape </a:t>
            </a:r>
            <a:r>
              <a:rPr lang="en-US" sz="2200" dirty="0" smtClean="0"/>
              <a:t>C </a:t>
            </a:r>
            <a:r>
              <a:rPr lang="en-US" sz="2200" dirty="0"/>
              <a:t>onto shape </a:t>
            </a:r>
            <a:r>
              <a:rPr lang="en-US" sz="2200" dirty="0" smtClean="0"/>
              <a:t>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29" y="1268760"/>
            <a:ext cx="536435" cy="536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808" y="3972467"/>
            <a:ext cx="2601045" cy="2552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808" y="1268760"/>
            <a:ext cx="2592289" cy="187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929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vi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48094"/>
            <a:ext cx="8712968" cy="55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65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8.3 – Enlargement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238559" y="2907046"/>
            <a:ext cx="8581913" cy="3677930"/>
          </a:xfrm>
          <a:prstGeom prst="rect">
            <a:avLst/>
          </a:prstGeom>
          <a:solidFill>
            <a:srgbClr val="FEF1E1"/>
          </a:solidFill>
          <a:ln>
            <a:solidFill>
              <a:srgbClr val="002060"/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t" anchorCtr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Enlarge triangle A by scale factor -2 about centre (-1, 2).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168" y="4593322"/>
            <a:ext cx="266429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0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Instead of 1 down, 4 left, go up 2 8 right</a:t>
            </a:r>
            <a:endParaRPr lang="en-US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0192" y="5373216"/>
            <a:ext cx="2448272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0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Instead of 2 left, go 4 right.</a:t>
            </a:r>
            <a:endParaRPr lang="en-US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4089" y="3717032"/>
            <a:ext cx="3384375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0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Count the squares from the centre of enlargement</a:t>
            </a:r>
            <a:endParaRPr lang="en-US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 flipV="1">
            <a:off x="5220072" y="4593322"/>
            <a:ext cx="864096" cy="353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75084" y="1281828"/>
            <a:ext cx="8545387" cy="1610017"/>
            <a:chOff x="150163" y="6494199"/>
            <a:chExt cx="8545387" cy="1610017"/>
          </a:xfrm>
        </p:grpSpPr>
        <p:sp>
          <p:nvSpPr>
            <p:cNvPr id="20" name="Rectangle 19"/>
            <p:cNvSpPr/>
            <p:nvPr/>
          </p:nvSpPr>
          <p:spPr>
            <a:xfrm flipH="1">
              <a:off x="150163" y="6673055"/>
              <a:ext cx="8545387" cy="14311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negative scale factor 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takes the image to the opposite side of the centre if enlargement.</a:t>
              </a:r>
              <a:b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Pentagon 21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9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888" y="3732475"/>
            <a:ext cx="4860184" cy="2761468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 flipV="1">
            <a:off x="3851920" y="5157192"/>
            <a:ext cx="2448272" cy="5699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238559" y="2722380"/>
            <a:ext cx="2943611" cy="42497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991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8.3 – Enlargement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971550" algn="l"/>
                <a:tab pos="2743200" algn="l"/>
              </a:tabLst>
            </a:pPr>
            <a:r>
              <a:rPr lang="en-US" sz="2300" dirty="0"/>
              <a:t>Draw a coordinate grid from -12 to +12 on both axes. Join the points (1,2), (4,4) and (4,1) to make a triangle. Enlarge the triangle </a:t>
            </a:r>
            <a:endParaRPr lang="en-US" sz="23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by </a:t>
            </a:r>
            <a:r>
              <a:rPr lang="en-US" sz="2300" dirty="0"/>
              <a:t>scale factor -2, centre of enlargement (-1, 0) </a:t>
            </a:r>
            <a:endParaRPr lang="en-US" sz="23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by </a:t>
            </a:r>
            <a:r>
              <a:rPr lang="en-US" sz="2300" dirty="0"/>
              <a:t>scale factor -2, centre of enlargement (-1, 3) </a:t>
            </a:r>
            <a:endParaRPr lang="en-US" sz="23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by </a:t>
            </a:r>
            <a:r>
              <a:rPr lang="en-US" sz="2300" dirty="0"/>
              <a:t>scale factor -2, centre of enlargement (4,4</a:t>
            </a:r>
            <a:r>
              <a:rPr lang="en-US" sz="2300" dirty="0" smtClean="0"/>
              <a:t>).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</a:rPr>
              <a:t>Reflect </a:t>
            </a:r>
            <a:r>
              <a:rPr lang="en-US" sz="2300" dirty="0"/>
              <a:t>Jamie said, 'An enlargement always makes a shape bigger than the </a:t>
            </a:r>
            <a:r>
              <a:rPr lang="en-US" sz="2300" dirty="0" smtClean="0"/>
              <a:t>original </a:t>
            </a:r>
            <a:r>
              <a:rPr lang="en-US" sz="2300" dirty="0"/>
              <a:t>shape.' Is Jamie correct? Explain your answer.</a:t>
            </a:r>
            <a:endParaRPr lang="en-US" sz="23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35726"/>
            <a:ext cx="548640" cy="537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89658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12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8.3 – Enlargement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971550" algn="l"/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</a:rPr>
              <a:t>Problem-solving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/>
              <a:t>Describe fully the single transformation that maps shape S onto shape T.</a:t>
            </a:r>
            <a:endParaRPr lang="en-US" sz="23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235726"/>
            <a:ext cx="548640" cy="537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64141" y="5694347"/>
            <a:ext cx="52045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 strategy hint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Draw lines to find the centre.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048" y="2350914"/>
            <a:ext cx="2851928" cy="32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601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8.3 – Enlargement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5905" y="1255964"/>
            <a:ext cx="5130191" cy="5269380"/>
            <a:chOff x="3483872" y="1089031"/>
            <a:chExt cx="5264592" cy="5269380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1"/>
              <a:ext cx="5256584" cy="5269380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63889" y="1666250"/>
              <a:ext cx="5095139" cy="464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3200" dirty="0" smtClean="0"/>
                <a:t/>
              </a:r>
              <a:br>
                <a:rPr lang="en-US" sz="3200" dirty="0" smtClean="0"/>
              </a:br>
              <a:r>
                <a:rPr lang="en-US" sz="2400" dirty="0" smtClean="0"/>
                <a:t>Describe </a:t>
              </a:r>
              <a:r>
                <a:rPr lang="en-US" sz="2400" dirty="0"/>
                <a:t>fully the single transformation that maps shape A onto shape B. </a:t>
              </a:r>
              <a:r>
                <a:rPr lang="en-US" sz="2400" dirty="0" smtClean="0"/>
                <a:t>	</a:t>
              </a:r>
              <a:r>
                <a:rPr lang="en-US" sz="2400" b="1" dirty="0" smtClean="0"/>
                <a:t>(</a:t>
              </a:r>
              <a:r>
                <a:rPr lang="en-US" sz="2400" b="1" dirty="0"/>
                <a:t>3 marks)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268" y="1867236"/>
            <a:ext cx="2960286" cy="33882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5580112" y="5273913"/>
            <a:ext cx="3212936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marks,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pieces of information about the transformation.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4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249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19983"/>
              </p:ext>
            </p:extLst>
          </p:nvPr>
        </p:nvGraphicFramePr>
        <p:xfrm>
          <a:off x="251518" y="1268760"/>
          <a:ext cx="8568952" cy="490550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394268"/>
                <a:gridCol w="4032446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Translate a shape using a vector.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Carry out and describe combinations of transformations.</a:t>
                      </a:r>
                      <a:endParaRPr lang="en-US" sz="26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Interior designers draw a plan of a room and translate and transform furniture so that it fits well.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7872">
                <a:tc gridSpan="3">
                  <a:txBody>
                    <a:bodyPr/>
                    <a:lstStyle/>
                    <a:p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Describe two possible </a:t>
                      </a:r>
                      <a:b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transformations that could take </a:t>
                      </a:r>
                      <a:b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shape A to shape B.</a:t>
                      </a:r>
                      <a:b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6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2306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8.4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799" y="4558670"/>
            <a:ext cx="2458553" cy="15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136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48245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71550" algn="l"/>
                <a:tab pos="2743200" algn="l"/>
              </a:tabLst>
            </a:pPr>
            <a:r>
              <a:rPr lang="en-US" sz="2300" dirty="0"/>
              <a:t>Describe the translation that moves </a:t>
            </a:r>
            <a:r>
              <a:rPr lang="en-US" sz="2300" dirty="0" smtClean="0"/>
              <a:t>each shape </a:t>
            </a:r>
            <a:r>
              <a:rPr lang="en-US" sz="2300" dirty="0"/>
              <a:t>to its image.</a:t>
            </a:r>
            <a:endParaRPr lang="en-US" sz="2300" dirty="0" smtClean="0"/>
          </a:p>
        </p:txBody>
      </p:sp>
      <p:sp>
        <p:nvSpPr>
          <p:cNvPr id="8" name="Rectangle 7"/>
          <p:cNvSpPr/>
          <p:nvPr/>
        </p:nvSpPr>
        <p:spPr>
          <a:xfrm flipH="1">
            <a:off x="251520" y="5571237"/>
            <a:ext cx="5204539" cy="95410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left,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squares right.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601" y="2041406"/>
            <a:ext cx="3085383" cy="3420752"/>
          </a:xfrm>
          <a:prstGeom prst="rect">
            <a:avLst/>
          </a:prstGeom>
        </p:spPr>
      </p:pic>
      <p:sp>
        <p:nvSpPr>
          <p:cNvPr id="10" name="Flowchart: Delay 9"/>
          <p:cNvSpPr/>
          <p:nvPr/>
        </p:nvSpPr>
        <p:spPr>
          <a:xfrm flipH="1">
            <a:off x="5220071" y="1196752"/>
            <a:ext cx="360040" cy="4265406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</p:spTree>
    <p:extLst>
      <p:ext uri="{BB962C8B-B14F-4D97-AF65-F5344CB8AC3E}">
        <p14:creationId xmlns:p14="http://schemas.microsoft.com/office/powerpoint/2010/main" val="32628882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 flipH="1">
                <a:off x="238559" y="4171515"/>
                <a:ext cx="8581913" cy="2431178"/>
              </a:xfrm>
              <a:prstGeom prst="rect">
                <a:avLst/>
              </a:prstGeom>
              <a:solidFill>
                <a:srgbClr val="FEF1E1"/>
              </a:solidFill>
              <a:ln>
                <a:solidFill>
                  <a:srgbClr val="002060"/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274320" rtlCol="0" anchor="t" anchorCtr="0">
                <a:spAutoFit/>
              </a:bodyPr>
              <a:lstStyle/>
              <a:p>
                <a:r>
                  <a:rPr lang="en-US" sz="2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Translate triangle A by the vector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8559" y="4171515"/>
                <a:ext cx="8581913" cy="24311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83568" y="5013176"/>
            <a:ext cx="381642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Move each point on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the original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shape 3 squares left and 2 squares up.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5084" y="1281828"/>
            <a:ext cx="8545387" cy="1209907"/>
            <a:chOff x="150163" y="6494199"/>
            <a:chExt cx="8545387" cy="1209907"/>
          </a:xfrm>
        </p:grpSpPr>
        <p:sp>
          <p:nvSpPr>
            <p:cNvPr id="16" name="Rectangle 15"/>
            <p:cNvSpPr/>
            <p:nvPr/>
          </p:nvSpPr>
          <p:spPr>
            <a:xfrm flipH="1">
              <a:off x="150163" y="6673055"/>
              <a:ext cx="8545387" cy="103105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a translation, all the points on the shape move the same distance in the same direction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b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entagon 16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1520" y="2324200"/>
            <a:ext cx="8545387" cy="1797056"/>
            <a:chOff x="150163" y="6494199"/>
            <a:chExt cx="8545387" cy="17970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 flipH="1">
                  <a:off x="150163" y="6673055"/>
                  <a:ext cx="8545387" cy="16182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You can describe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 translation by using a </a:t>
                  </a:r>
                  <a:r>
                    <a:rPr lang="en-US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column 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vector. 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column vector for a translation 2 squares right and 3 squares down is 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f>
                        <m:fPr>
                          <m:type m:val="noBar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den>
                      </m:f>
                    </m:oMath>
                  </a14:m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top number gives the movement parallel to the </a:t>
                  </a:r>
                  <a:r>
                    <a:rPr lang="en-US" sz="200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-axis.</a:t>
                  </a:r>
                </a:p>
                <a:p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bottom number gives the movement parallel to the </a:t>
                  </a:r>
                  <a:r>
                    <a:rPr lang="en-US" sz="20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-axis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3" y="6673055"/>
                  <a:ext cx="8545387" cy="161820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Pentagon 23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4248323"/>
            <a:ext cx="2339405" cy="2277021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1" idx="3"/>
          </p:cNvCxnSpPr>
          <p:nvPr/>
        </p:nvCxnSpPr>
        <p:spPr>
          <a:xfrm flipV="1">
            <a:off x="4499992" y="5517234"/>
            <a:ext cx="1872208" cy="961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entagon 19"/>
          <p:cNvSpPr/>
          <p:nvPr/>
        </p:nvSpPr>
        <p:spPr>
          <a:xfrm>
            <a:off x="238559" y="3986849"/>
            <a:ext cx="2943611" cy="42497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</p:spTree>
    <p:extLst>
      <p:ext uri="{BB962C8B-B14F-4D97-AF65-F5344CB8AC3E}">
        <p14:creationId xmlns:p14="http://schemas.microsoft.com/office/powerpoint/2010/main" val="13368685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4" cy="2132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2"/>
                  <a:tabLst>
                    <a:tab pos="971550" algn="l"/>
                    <a:tab pos="2743200" algn="l"/>
                  </a:tabLst>
                </a:pPr>
                <a:r>
                  <a:rPr lang="en-US" sz="2300" dirty="0" smtClean="0"/>
                  <a:t>Copy this diagram. Translate shape A by the vectors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971550" algn="l"/>
                    <a:tab pos="27432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to B	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b.</a:t>
                </a:r>
                <a:r>
                  <a:rPr lang="en-US" sz="2400" dirty="0" smtClean="0"/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to C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971550" algn="l"/>
                    <a:tab pos="27432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to D	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d.</a:t>
                </a:r>
                <a:r>
                  <a:rPr lang="en-US" sz="2400" dirty="0" smtClean="0"/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to E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5"/>
                  <a:tabLst>
                    <a:tab pos="971550" algn="l"/>
                    <a:tab pos="27432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/>
                  <a:t> </a:t>
                </a:r>
                <a:r>
                  <a:rPr lang="en-US" sz="2300" dirty="0" smtClean="0"/>
                  <a:t>to </a:t>
                </a:r>
                <a:r>
                  <a:rPr lang="en-US" sz="2300" dirty="0"/>
                  <a:t>F</a:t>
                </a:r>
                <a:endParaRPr lang="en-US" sz="23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4" cy="2132700"/>
              </a:xfrm>
              <a:prstGeom prst="rect">
                <a:avLst/>
              </a:prstGeom>
              <a:blipFill rotWithShape="0">
                <a:blip r:embed="rId4"/>
                <a:stretch>
                  <a:fillRect l="-1390" t="-2000" r="-2549" b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366" y="2996952"/>
            <a:ext cx="3022738" cy="356412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</p:spTree>
    <p:extLst>
      <p:ext uri="{BB962C8B-B14F-4D97-AF65-F5344CB8AC3E}">
        <p14:creationId xmlns:p14="http://schemas.microsoft.com/office/powerpoint/2010/main" val="5605335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971550" algn="l"/>
                <a:tab pos="2743200" algn="l"/>
              </a:tabLst>
            </a:pPr>
            <a:r>
              <a:rPr lang="en-US" sz="2300" dirty="0" smtClean="0"/>
              <a:t>Describe these translations using column vectors.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 smtClean="0"/>
              <a:t>B to A	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 smtClean="0"/>
              <a:t>A to C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971550" algn="l"/>
                <a:tab pos="2743200" algn="l"/>
              </a:tabLst>
            </a:pPr>
            <a:r>
              <a:rPr lang="en-US" sz="2300" dirty="0" smtClean="0"/>
              <a:t>B to E	</a:t>
            </a:r>
            <a:r>
              <a:rPr lang="en-US" sz="2300" dirty="0" smtClean="0">
                <a:solidFill>
                  <a:srgbClr val="C00000"/>
                </a:solidFill>
              </a:rPr>
              <a:t>d.</a:t>
            </a:r>
            <a:r>
              <a:rPr lang="en-US" sz="2300" dirty="0" smtClean="0"/>
              <a:t> D to E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3"/>
              <a:tabLst>
                <a:tab pos="971550" algn="l"/>
                <a:tab pos="2743200" algn="l"/>
              </a:tabLst>
            </a:pPr>
            <a:r>
              <a:rPr lang="en-US" sz="2300" dirty="0" smtClean="0"/>
              <a:t>D to E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5"/>
              <a:tabLst>
                <a:tab pos="971550" algn="l"/>
                <a:tab pos="2743200" algn="l"/>
              </a:tabLst>
            </a:pPr>
            <a:r>
              <a:rPr lang="en-US" sz="2300" dirty="0" smtClean="0"/>
              <a:t>E to D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 lvl="1">
              <a:buClr>
                <a:srgbClr val="C00000"/>
              </a:buClr>
              <a:tabLst>
                <a:tab pos="97155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</a:rPr>
              <a:t>Discussion</a:t>
            </a:r>
            <a:r>
              <a:rPr lang="en-US" sz="2300" dirty="0" smtClean="0"/>
              <a:t> – How can you use your answer to part </a:t>
            </a:r>
            <a:r>
              <a:rPr lang="en-US" sz="2300" b="1" dirty="0" smtClean="0"/>
              <a:t>d</a:t>
            </a:r>
            <a:r>
              <a:rPr lang="en-US" sz="2300" dirty="0" smtClean="0"/>
              <a:t> to help you find the answer to part </a:t>
            </a:r>
            <a:r>
              <a:rPr lang="en-US" sz="2300" b="1" dirty="0" smtClean="0"/>
              <a:t>e</a:t>
            </a:r>
            <a:r>
              <a:rPr lang="en-US" sz="2300" dirty="0" smtClean="0"/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4" y="2062309"/>
            <a:ext cx="3194717" cy="30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955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4" cy="5573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971550" algn="l"/>
                    <a:tab pos="2743200" algn="l"/>
                  </a:tabLst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Reasoning</a:t>
                </a:r>
                <a:r>
                  <a:rPr lang="en-US" sz="2000" dirty="0"/>
                  <a:t> A shape is translated by </a:t>
                </a:r>
                <a:r>
                  <a:rPr lang="en-US" sz="2000" dirty="0" smtClean="0"/>
                  <a:t>vector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What </a:t>
                </a:r>
                <a:r>
                  <a:rPr lang="en-US" sz="2000" dirty="0"/>
                  <a:t>vector would translate the shape back to its original position? Explain your answer. </a:t>
                </a:r>
                <a:endParaRPr lang="en-US" sz="2000" dirty="0" smtClean="0"/>
              </a:p>
              <a:p>
                <a:pPr marL="342900" indent="-34290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971550" algn="l"/>
                    <a:tab pos="2743200" algn="l"/>
                  </a:tabLst>
                </a:pPr>
                <a:r>
                  <a:rPr lang="en-US" sz="2000" dirty="0" smtClean="0"/>
                  <a:t>Draw </a:t>
                </a:r>
                <a:r>
                  <a:rPr lang="en-US" sz="2000" dirty="0"/>
                  <a:t>a coordinate grid from -6 to +6 on both axes.</a:t>
                </a:r>
              </a:p>
              <a:p>
                <a:pPr marL="685800" lvl="1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000" dirty="0" smtClean="0"/>
                  <a:t>Plot </a:t>
                </a:r>
                <a:r>
                  <a:rPr lang="en-US" sz="2000" dirty="0"/>
                  <a:t>a triangle with vertices at (1,1), (3,1) and (1, -2). Label the triangle P. </a:t>
                </a:r>
                <a:endParaRPr lang="en-US" sz="2000" dirty="0" smtClean="0"/>
              </a:p>
              <a:p>
                <a:pPr marL="685800" lvl="1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000" dirty="0" err="1" smtClean="0">
                    <a:solidFill>
                      <a:srgbClr val="C00000"/>
                    </a:solidFill>
                  </a:rPr>
                  <a:t>i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.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Translate triangle P by vector </a:t>
                </a:r>
                <a:r>
                  <a:rPr lang="en-US" sz="2000" dirty="0" smtClean="0"/>
                  <a:t>QJ.</a:t>
                </a:r>
                <a:br>
                  <a:rPr lang="en-US" sz="2000" dirty="0" smtClean="0"/>
                </a:br>
                <a:r>
                  <a:rPr lang="en-US" sz="2000" dirty="0" smtClean="0"/>
                  <a:t>   Label </a:t>
                </a:r>
                <a:r>
                  <a:rPr lang="en-US" sz="2000" dirty="0"/>
                  <a:t>the image </a:t>
                </a:r>
                <a:r>
                  <a:rPr lang="en-US" sz="2000" dirty="0" smtClean="0"/>
                  <a:t>Q.</a:t>
                </a:r>
              </a:p>
              <a:p>
                <a:pPr lvl="2" indent="-285750">
                  <a:buClr>
                    <a:srgbClr val="C00000"/>
                  </a:buClr>
                  <a:buFont typeface="+mj-lt"/>
                  <a:buAutoNum type="romanLcPeriod" startAt="2"/>
                  <a:tabLst>
                    <a:tab pos="2743200" algn="l"/>
                  </a:tabLst>
                </a:pPr>
                <a:r>
                  <a:rPr lang="en-US" sz="2000" dirty="0" smtClean="0"/>
                  <a:t>Translate </a:t>
                </a:r>
                <a:r>
                  <a:rPr lang="en-US" sz="2000" dirty="0"/>
                  <a:t>triangle Q by vector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000" dirty="0" smtClean="0"/>
                  <a:t>. </a:t>
                </a:r>
                <a:r>
                  <a:rPr lang="en-US" sz="2000" dirty="0"/>
                  <a:t>Label the image R. </a:t>
                </a:r>
                <a:endParaRPr lang="en-US" sz="2000" dirty="0" smtClean="0"/>
              </a:p>
              <a:p>
                <a:pPr lvl="1" indent="-2857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000" dirty="0" smtClean="0"/>
                  <a:t>Describe </a:t>
                </a:r>
                <a:r>
                  <a:rPr lang="en-US" sz="2000" dirty="0"/>
                  <a:t>the translation of triangle P to triangle R, using a single vector.</a:t>
                </a:r>
              </a:p>
              <a:p>
                <a:pPr>
                  <a:buClr>
                    <a:srgbClr val="C00000"/>
                  </a:buClr>
                  <a:tabLst>
                    <a:tab pos="971550" algn="l"/>
                    <a:tab pos="2743200" algn="l"/>
                  </a:tabLs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Discussion </a:t>
                </a:r>
                <a:r>
                  <a:rPr lang="en-US" sz="2000" dirty="0"/>
                  <a:t>What do you notice about the vectors in parts </a:t>
                </a:r>
                <a:r>
                  <a:rPr lang="en-US" sz="2000" b="1" dirty="0"/>
                  <a:t>b</a:t>
                </a:r>
                <a:r>
                  <a:rPr lang="en-US" sz="2000" dirty="0"/>
                  <a:t> and </a:t>
                </a:r>
                <a:r>
                  <a:rPr lang="en-US" sz="2000" b="1" dirty="0"/>
                  <a:t>c</a:t>
                </a:r>
                <a:r>
                  <a:rPr lang="en-US" sz="2000" dirty="0"/>
                  <a:t>?</a:t>
                </a:r>
                <a:endParaRPr lang="en-US" sz="20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4" cy="5573834"/>
              </a:xfrm>
              <a:prstGeom prst="rect">
                <a:avLst/>
              </a:prstGeom>
              <a:blipFill rotWithShape="0">
                <a:blip r:embed="rId4"/>
                <a:stretch>
                  <a:fillRect l="-1159" t="-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</p:spTree>
    <p:extLst>
      <p:ext uri="{BB962C8B-B14F-4D97-AF65-F5344CB8AC3E}">
        <p14:creationId xmlns:p14="http://schemas.microsoft.com/office/powerpoint/2010/main" val="27321331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vi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91947"/>
            <a:ext cx="8712968" cy="54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875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85611" cy="4108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6"/>
                  <a:tabLst>
                    <a:tab pos="800100" algn="l"/>
                    <a:tab pos="2743200" algn="l"/>
                  </a:tabLst>
                </a:pPr>
                <a:r>
                  <a:rPr lang="en-US" sz="22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2200" b="1" dirty="0" smtClean="0">
                    <a:solidFill>
                      <a:srgbClr val="C00000"/>
                    </a:solidFill>
                  </a:rPr>
                  <a:t> Reasoning</a:t>
                </a:r>
                <a:r>
                  <a:rPr lang="en-US" sz="2200" dirty="0" smtClean="0"/>
                  <a:t> - A </a:t>
                </a:r>
                <a:r>
                  <a:rPr lang="en-US" sz="2200" dirty="0"/>
                  <a:t>shape is translated by vector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200" dirty="0"/>
                  <a:t>followed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	by </a:t>
                </a:r>
                <a:r>
                  <a:rPr lang="en-US" sz="2200" dirty="0"/>
                  <a:t>a translation by vector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	What </a:t>
                </a:r>
                <a:r>
                  <a:rPr lang="en-US" sz="2200" dirty="0"/>
                  <a:t>is the </a:t>
                </a:r>
                <a:r>
                  <a:rPr lang="en-US" sz="2200" b="1" dirty="0"/>
                  <a:t>resultant vector</a:t>
                </a:r>
                <a:r>
                  <a:rPr lang="en-US" sz="2200" dirty="0"/>
                  <a:t>?</a:t>
                </a:r>
              </a:p>
              <a:p>
                <a:pPr marL="800100" lvl="1" indent="-3429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971550" algn="l"/>
                    <a:tab pos="2743200" algn="l"/>
                  </a:tabLst>
                </a:pPr>
                <a:r>
                  <a:rPr lang="en-US" sz="2200" dirty="0" smtClean="0"/>
                  <a:t>What </a:t>
                </a:r>
                <a:r>
                  <a:rPr lang="en-US" sz="2200" dirty="0"/>
                  <a:t>is the resultant vector for a translation of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200" dirty="0"/>
                  <a:t>followed by a translation of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200" dirty="0"/>
                  <a:t>? Explain your answer</a:t>
                </a:r>
                <a:r>
                  <a:rPr lang="en-US" sz="2200" dirty="0" smtClean="0"/>
                  <a:t>.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6"/>
                  <a:tabLst>
                    <a:tab pos="971550" algn="l"/>
                    <a:tab pos="2743200" algn="l"/>
                  </a:tabLst>
                </a:pPr>
                <a:r>
                  <a:rPr lang="en-US" sz="2200" dirty="0"/>
                  <a:t>Copy this diagram and shape A only on </a:t>
                </a:r>
                <a:r>
                  <a:rPr lang="en-US" sz="2200" dirty="0" smtClean="0"/>
                  <a:t>a </a:t>
                </a:r>
                <a:r>
                  <a:rPr lang="en-US" sz="2200" dirty="0"/>
                  <a:t>coordinate grid from -6 to +6 on both </a:t>
                </a:r>
                <a:r>
                  <a:rPr lang="en-US" sz="2200" dirty="0" smtClean="0"/>
                  <a:t>axes.</a:t>
                </a:r>
              </a:p>
              <a:p>
                <a:pPr marL="857250" lvl="1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200" dirty="0" smtClean="0"/>
                  <a:t>Translate shape A by vector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Label the image C.</a:t>
                </a:r>
              </a:p>
              <a:p>
                <a:pPr marL="857250" lvl="1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Reflect shape B in the line </a:t>
                </a:r>
                <a:r>
                  <a:rPr lang="en-US" sz="2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-2. </a:t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Label the image C.</a:t>
                </a:r>
                <a:endParaRPr lang="en-US" sz="22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85611" cy="4108945"/>
              </a:xfrm>
              <a:prstGeom prst="rect">
                <a:avLst/>
              </a:prstGeom>
              <a:blipFill rotWithShape="0">
                <a:blip r:embed="rId4"/>
                <a:stretch>
                  <a:fillRect l="-781" t="-148" r="-1561" b="-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9265" y="3486379"/>
            <a:ext cx="3261207" cy="18294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5349161"/>
            <a:ext cx="8528628" cy="124819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68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1" y="1196752"/>
                <a:ext cx="5256584" cy="5374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8"/>
                  <a:tabLst>
                    <a:tab pos="800100" algn="l"/>
                    <a:tab pos="2743200" algn="l"/>
                  </a:tabLst>
                </a:pPr>
                <a:r>
                  <a:rPr lang="en-US" sz="2600" dirty="0" smtClean="0"/>
                  <a:t>Copy </a:t>
                </a:r>
                <a:r>
                  <a:rPr lang="en-US" sz="2600" dirty="0"/>
                  <a:t>the diagram from </a:t>
                </a:r>
                <a:r>
                  <a:rPr lang="en-US" sz="2600" b="1" dirty="0"/>
                  <a:t>Q7 </a:t>
                </a:r>
                <a:r>
                  <a:rPr lang="en-US" sz="2600" dirty="0"/>
                  <a:t>and shape P only on a coordinate grid from -6 to +6 on both axes, </a:t>
                </a:r>
                <a:endParaRPr lang="en-US" sz="2600" dirty="0" smtClean="0"/>
              </a:p>
              <a:p>
                <a:pPr marL="857250" lvl="1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600" dirty="0" smtClean="0"/>
                  <a:t>Reflect </a:t>
                </a:r>
                <a:r>
                  <a:rPr lang="en-US" sz="2600" dirty="0"/>
                  <a:t>shape P in the line </a:t>
                </a: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i="1" dirty="0" smtClean="0"/>
                  <a:t>y</a:t>
                </a:r>
                <a:r>
                  <a:rPr lang="en-US" sz="2600" dirty="0" smtClean="0"/>
                  <a:t> </a:t>
                </a:r>
                <a:r>
                  <a:rPr lang="en-US" sz="2600" dirty="0"/>
                  <a:t>= 1. Label the image Q.</a:t>
                </a:r>
              </a:p>
              <a:p>
                <a:pPr marL="857250" lvl="1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600" dirty="0" smtClean="0"/>
                  <a:t>Rotate </a:t>
                </a:r>
                <a:r>
                  <a:rPr lang="en-US" sz="2600" dirty="0"/>
                  <a:t>shape Q through 180°, about point (1, -1). Label the image R. </a:t>
                </a:r>
                <a:endParaRPr lang="en-US" sz="2600" dirty="0" smtClean="0"/>
              </a:p>
              <a:p>
                <a:pPr marL="857250" lvl="1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600" dirty="0" smtClean="0"/>
                  <a:t>Translate </a:t>
                </a:r>
                <a:r>
                  <a:rPr lang="en-US" sz="2600" dirty="0"/>
                  <a:t>shape R by </a:t>
                </a:r>
                <a:r>
                  <a:rPr lang="en-US" sz="2600" dirty="0" smtClean="0"/>
                  <a:t>vector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2600" dirty="0" smtClean="0"/>
                  <a:t> </a:t>
                </a:r>
                <a:r>
                  <a:rPr lang="en-US" sz="2600" dirty="0"/>
                  <a:t>Label the image S. </a:t>
                </a:r>
                <a:endParaRPr lang="en-US" sz="2600" dirty="0" smtClean="0"/>
              </a:p>
              <a:p>
                <a:pPr marL="857250" lvl="1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600" dirty="0" smtClean="0"/>
                  <a:t>Describe </a:t>
                </a:r>
                <a:r>
                  <a:rPr lang="en-US" sz="2600" dirty="0"/>
                  <a:t>the reflection that maps shape P onto shape S</a:t>
                </a:r>
                <a:r>
                  <a:rPr lang="en-US" sz="2600" dirty="0" smtClean="0"/>
                  <a:t>.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1196752"/>
                <a:ext cx="5256584" cy="5374805"/>
              </a:xfrm>
              <a:prstGeom prst="rect">
                <a:avLst/>
              </a:prstGeom>
              <a:blipFill rotWithShape="0">
                <a:blip r:embed="rId4"/>
                <a:stretch>
                  <a:fillRect l="-1738" t="-1020" r="-3592" b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468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1" y="1196752"/>
                <a:ext cx="5256584" cy="5464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800100" algn="l"/>
                    <a:tab pos="2743200" algn="l"/>
                  </a:tabLst>
                </a:pPr>
                <a:r>
                  <a:rPr lang="en-US" sz="2030" dirty="0" smtClean="0"/>
                  <a:t>Copy </a:t>
                </a:r>
                <a:r>
                  <a:rPr lang="en-US" sz="2030" dirty="0"/>
                  <a:t>the diagram from </a:t>
                </a:r>
                <a:r>
                  <a:rPr lang="en-US" sz="2030" b="1" dirty="0"/>
                  <a:t>Q7</a:t>
                </a:r>
                <a:r>
                  <a:rPr lang="en-US" sz="2030" dirty="0"/>
                  <a:t> and shape V only on a coordinate grid from -6 to +6 on both axes, </a:t>
                </a:r>
                <a:endParaRPr lang="en-US" sz="2030" dirty="0" smtClean="0"/>
              </a:p>
              <a:p>
                <a:pPr marL="800100" lvl="1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030" dirty="0" smtClean="0"/>
                  <a:t>Reflect </a:t>
                </a:r>
                <a:r>
                  <a:rPr lang="en-US" sz="2030" dirty="0"/>
                  <a:t>triangle V in the line y = x. Label the image W.</a:t>
                </a:r>
              </a:p>
              <a:p>
                <a:pPr marL="800100" lvl="1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030" dirty="0" smtClean="0"/>
                  <a:t>Translate </a:t>
                </a:r>
                <a:r>
                  <a:rPr lang="en-US" sz="2030" dirty="0"/>
                  <a:t>triangle W by vector </a:t>
                </a:r>
                <a:r>
                  <a:rPr lang="en-US" sz="203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03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3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03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3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030" dirty="0"/>
                  <a:t>. Label the image X. </a:t>
                </a:r>
                <a:endParaRPr lang="en-US" sz="2030" dirty="0" smtClean="0"/>
              </a:p>
              <a:p>
                <a:pPr marL="800100" lvl="1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030" dirty="0" smtClean="0"/>
                  <a:t>Rotate </a:t>
                </a:r>
                <a:r>
                  <a:rPr lang="en-US" sz="2030" dirty="0"/>
                  <a:t>triangle X through 90° anticlockwise about point (-2,2). Label the image Y. </a:t>
                </a:r>
                <a:endParaRPr lang="en-US" sz="2030" dirty="0" smtClean="0"/>
              </a:p>
              <a:p>
                <a:pPr marL="800100" lvl="1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030" dirty="0" smtClean="0"/>
                  <a:t>Describe </a:t>
                </a:r>
                <a:r>
                  <a:rPr lang="en-US" sz="2030" dirty="0"/>
                  <a:t>the single transformation that maps triangle V onto triangle </a:t>
                </a:r>
                <a:r>
                  <a:rPr lang="en-US" sz="2030" dirty="0" smtClean="0"/>
                  <a:t>Y</a:t>
                </a:r>
                <a:r>
                  <a:rPr lang="en-US" sz="203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800100" algn="l"/>
                    <a:tab pos="2743200" algn="l"/>
                  </a:tabLst>
                </a:pPr>
                <a:r>
                  <a:rPr lang="en-US" sz="2030" b="1" dirty="0">
                    <a:solidFill>
                      <a:srgbClr val="C00000"/>
                    </a:solidFill>
                  </a:rPr>
                  <a:t>Reflect</a:t>
                </a:r>
                <a:r>
                  <a:rPr lang="en-US" sz="2030" dirty="0">
                    <a:solidFill>
                      <a:srgbClr val="C00000"/>
                    </a:solidFill>
                  </a:rPr>
                  <a:t> </a:t>
                </a:r>
                <a:r>
                  <a:rPr lang="en-US" sz="2030" dirty="0"/>
                  <a:t>Adam says, 'A shape and its transformed image are always congruent.' Do you agree with this </a:t>
                </a:r>
                <a:r>
                  <a:rPr lang="en-US" sz="2030" dirty="0" smtClean="0"/>
                  <a:t>statement? If </a:t>
                </a:r>
                <a:r>
                  <a:rPr lang="en-US" sz="2030" dirty="0"/>
                  <a:t>not, give a counter example and explain your answer.</a:t>
                </a:r>
                <a:endParaRPr lang="en-US" sz="203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1196752"/>
                <a:ext cx="5256584" cy="5464958"/>
              </a:xfrm>
              <a:prstGeom prst="rect">
                <a:avLst/>
              </a:prstGeom>
              <a:blipFill rotWithShape="0">
                <a:blip r:embed="rId4"/>
                <a:stretch>
                  <a:fillRect l="-1043" t="-446" r="-1159" b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5580112" y="5301208"/>
            <a:ext cx="3220391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 communication hint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counter example is an example where the statement is not true.</a:t>
            </a:r>
          </a:p>
        </p:txBody>
      </p:sp>
    </p:spTree>
    <p:extLst>
      <p:ext uri="{BB962C8B-B14F-4D97-AF65-F5344CB8AC3E}">
        <p14:creationId xmlns:p14="http://schemas.microsoft.com/office/powerpoint/2010/main" val="32408703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1196752"/>
            <a:ext cx="52565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800100" algn="l"/>
                <a:tab pos="27432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Problem-solving / Reasoning </a:t>
            </a:r>
            <a:r>
              <a:rPr lang="en-US" sz="2100" dirty="0" smtClean="0"/>
              <a:t>A company has based Its </a:t>
            </a:r>
            <a:br>
              <a:rPr lang="en-US" sz="2100" dirty="0" smtClean="0"/>
            </a:br>
            <a:r>
              <a:rPr lang="en-US" sz="2100" dirty="0" smtClean="0"/>
              <a:t>logo on a triangle.</a:t>
            </a:r>
            <a:br>
              <a:rPr lang="en-US" sz="2100" dirty="0" smtClean="0"/>
            </a:br>
            <a:r>
              <a:rPr lang="en-US" sz="2100" dirty="0" smtClean="0"/>
              <a:t>Draw </a:t>
            </a:r>
            <a:r>
              <a:rPr lang="en-US" sz="2100" dirty="0"/>
              <a:t>a coordinate grid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from </a:t>
            </a:r>
            <a:r>
              <a:rPr lang="en-US" sz="2100" dirty="0"/>
              <a:t>-6 to +6 on both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axes</a:t>
            </a:r>
            <a:r>
              <a:rPr lang="en-US" sz="2100" dirty="0"/>
              <a:t>,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Plot </a:t>
            </a:r>
            <a:r>
              <a:rPr lang="en-US" sz="2100" dirty="0"/>
              <a:t>the points (0,0),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(</a:t>
            </a:r>
            <a:r>
              <a:rPr lang="en-US" sz="2100" dirty="0"/>
              <a:t>1,2) and (2,2) and join them to make a triangle.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Reflect </a:t>
            </a:r>
            <a:r>
              <a:rPr lang="en-US" sz="2100" dirty="0"/>
              <a:t>the triangle in the line </a:t>
            </a:r>
            <a:r>
              <a:rPr lang="en-US" sz="2100" i="1" dirty="0"/>
              <a:t>y = x</a:t>
            </a:r>
            <a:r>
              <a:rPr lang="en-US" sz="2100" dirty="0"/>
              <a:t>.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Draw </a:t>
            </a:r>
            <a:r>
              <a:rPr lang="en-US" sz="2100" dirty="0"/>
              <a:t>more reflections to complete the logo,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company now wants to make a version of the logo 12 units tall, to go on a desk sign. What transformation will convert the original logo into the larger one?</a:t>
            </a:r>
            <a:endParaRPr lang="en-US" sz="21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3113" y="1686915"/>
            <a:ext cx="1803710" cy="17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978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8.4 – </a:t>
            </a:r>
            <a:r>
              <a:rPr lang="en-US" sz="2500" dirty="0"/>
              <a:t>Translations and </a:t>
            </a:r>
            <a:r>
              <a:rPr lang="en-US" sz="2500" dirty="0" smtClean="0"/>
              <a:t>Combinations </a:t>
            </a:r>
            <a:r>
              <a:rPr lang="en-US" sz="2500" dirty="0"/>
              <a:t>of </a:t>
            </a:r>
            <a:r>
              <a:rPr lang="en-US" sz="2500" dirty="0" smtClean="0"/>
              <a:t>Transformations</a:t>
            </a:r>
            <a:endParaRPr lang="en-GB" sz="25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905" y="1268760"/>
            <a:ext cx="5130191" cy="5256584"/>
            <a:chOff x="3483872" y="1089031"/>
            <a:chExt cx="5264592" cy="5256584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491880" y="1089031"/>
              <a:ext cx="5256584" cy="525658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63889" y="1665095"/>
              <a:ext cx="5095139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000" dirty="0" smtClean="0"/>
                <a:t>Describe </a:t>
              </a:r>
              <a:r>
                <a:rPr lang="en-US" sz="2000" dirty="0"/>
                <a:t>fully the </a:t>
              </a: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single </a:t>
              </a:r>
              <a:br>
                <a:rPr lang="en-US" sz="2000" dirty="0" smtClean="0"/>
              </a:br>
              <a:r>
                <a:rPr lang="en-US" sz="2000" dirty="0" smtClean="0"/>
                <a:t>transformation </a:t>
              </a:r>
              <a:br>
                <a:rPr lang="en-US" sz="2000" dirty="0" smtClean="0"/>
              </a:br>
              <a:r>
                <a:rPr lang="en-US" sz="2000" dirty="0" smtClean="0"/>
                <a:t>that </a:t>
              </a:r>
              <a:r>
                <a:rPr lang="en-US" sz="2000" dirty="0"/>
                <a:t>maps </a:t>
              </a:r>
              <a:r>
                <a:rPr lang="en-US" sz="2000" dirty="0" smtClean="0"/>
                <a:t>triangle </a:t>
              </a:r>
              <a:br>
                <a:rPr lang="en-US" sz="2000" dirty="0" smtClean="0"/>
              </a:br>
              <a:r>
                <a:rPr lang="en-US" sz="2000" dirty="0" smtClean="0"/>
                <a:t>P onto triangle </a:t>
              </a:r>
              <a:r>
                <a:rPr lang="en-US" sz="2000" dirty="0"/>
                <a:t>Q. </a:t>
              </a: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            </a:t>
              </a:r>
              <a:r>
                <a:rPr lang="en-US" sz="2000" b="1" dirty="0" smtClean="0"/>
                <a:t>(</a:t>
              </a:r>
              <a:r>
                <a:rPr lang="en-US" sz="2000" b="1" dirty="0"/>
                <a:t>2 marks)</a:t>
              </a:r>
            </a:p>
            <a:p>
              <a:pPr marL="285750" indent="-28575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000" dirty="0" smtClean="0"/>
                <a:t>Reflect </a:t>
              </a:r>
              <a:r>
                <a:rPr lang="en-US" sz="2000" dirty="0"/>
                <a:t>triangle </a:t>
              </a: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P </a:t>
              </a:r>
              <a:r>
                <a:rPr lang="en-US" sz="2000" dirty="0"/>
                <a:t>in the </a:t>
              </a:r>
              <a:r>
                <a:rPr lang="en-US" sz="2000" i="1" dirty="0" smtClean="0"/>
                <a:t>x</a:t>
              </a:r>
              <a:r>
                <a:rPr lang="en-US" sz="2000" dirty="0" smtClean="0"/>
                <a:t>-axis </a:t>
              </a:r>
              <a:br>
                <a:rPr lang="en-US" sz="2000" dirty="0" smtClean="0"/>
              </a:br>
              <a:r>
                <a:rPr lang="en-US" sz="2000" dirty="0" smtClean="0"/>
                <a:t>and </a:t>
              </a:r>
              <a:r>
                <a:rPr lang="en-US" sz="2000" dirty="0"/>
                <a:t>label the </a:t>
              </a:r>
              <a:r>
                <a:rPr lang="en-US" sz="2000" dirty="0" smtClean="0"/>
                <a:t>image S.</a:t>
              </a:r>
              <a:br>
                <a:rPr lang="en-US" sz="2000" dirty="0" smtClean="0"/>
              </a:br>
              <a:r>
                <a:rPr lang="en-US" sz="2000" dirty="0" smtClean="0"/>
                <a:t>Then </a:t>
              </a:r>
              <a:r>
                <a:rPr lang="en-US" sz="2000" dirty="0"/>
                <a:t>translate shape S by vector and label the image R. </a:t>
              </a:r>
              <a:r>
                <a:rPr lang="en-US" sz="2000" dirty="0" smtClean="0"/>
                <a:t>	</a:t>
              </a:r>
              <a:r>
                <a:rPr lang="en-US" sz="2000" b="1" dirty="0" smtClean="0"/>
                <a:t>(</a:t>
              </a:r>
              <a:r>
                <a:rPr lang="en-US" sz="2000" b="1" dirty="0"/>
                <a:t>3 marks) </a:t>
              </a:r>
              <a:endParaRPr lang="en-US" sz="2000" b="1" dirty="0" smtClean="0"/>
            </a:p>
            <a:p>
              <a:pPr marL="285750" indent="-28575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000" dirty="0" smtClean="0"/>
                <a:t>Describe </a:t>
              </a:r>
              <a:r>
                <a:rPr lang="en-US" sz="2000" dirty="0"/>
                <a:t>the single transformation that maps triangle </a:t>
              </a:r>
              <a:r>
                <a:rPr lang="en-US" sz="2000" dirty="0" smtClean="0"/>
                <a:t>Q onto </a:t>
              </a:r>
              <a:r>
                <a:rPr lang="en-US" sz="2000" dirty="0"/>
                <a:t>triangle R. 	</a:t>
              </a: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	</a:t>
              </a:r>
              <a:r>
                <a:rPr lang="en-US" sz="2000" b="1" dirty="0" smtClean="0"/>
                <a:t>(</a:t>
              </a:r>
              <a:r>
                <a:rPr lang="en-US" sz="2000" b="1" dirty="0"/>
                <a:t>2 marks)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676" y="1876768"/>
            <a:ext cx="2507267" cy="24482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5583842" y="5536321"/>
            <a:ext cx="3203307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-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 you label each triangle with the correct letter.</a:t>
            </a:r>
          </a:p>
        </p:txBody>
      </p:sp>
    </p:spTree>
    <p:extLst>
      <p:ext uri="{BB962C8B-B14F-4D97-AF65-F5344CB8AC3E}">
        <p14:creationId xmlns:p14="http://schemas.microsoft.com/office/powerpoint/2010/main" val="4988896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8.5 – </a:t>
            </a:r>
            <a:r>
              <a:rPr lang="en-US" sz="4000" dirty="0"/>
              <a:t>Bearings and </a:t>
            </a:r>
            <a:r>
              <a:rPr lang="en-US" sz="4000" dirty="0" smtClean="0"/>
              <a:t>Scale Drawings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253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496337"/>
              </p:ext>
            </p:extLst>
          </p:nvPr>
        </p:nvGraphicFramePr>
        <p:xfrm>
          <a:off x="251518" y="1268760"/>
          <a:ext cx="8568952" cy="467177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466276"/>
                <a:gridCol w="3960438"/>
              </a:tblGrid>
              <a:tr h="63315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5507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Draw and use scales on maps and scale drawings.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 problems involving bearings.</a:t>
                      </a:r>
                      <a:endParaRPr lang="en-US" sz="3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Bearings are used in plane and boat navigation as the north line is fixed.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23307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7872">
                <a:tc gridSpan="3"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Convert</a:t>
                      </a:r>
                    </a:p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50000 cm to metres • 5000 m to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kilometres</a:t>
                      </a:r>
                      <a:endParaRPr lang="en-US" sz="30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2306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767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1196752"/>
            <a:ext cx="4896543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742950" algn="l"/>
                <a:tab pos="2743200" algn="l"/>
              </a:tabLst>
            </a:pPr>
            <a:r>
              <a:rPr lang="en-US" sz="2100" dirty="0" smtClean="0">
                <a:solidFill>
                  <a:srgbClr val="C00000"/>
                </a:solidFill>
              </a:rPr>
              <a:t>a.</a:t>
            </a:r>
            <a:r>
              <a:rPr lang="en-US" sz="2100" dirty="0" smtClean="0"/>
              <a:t> 	On </a:t>
            </a:r>
            <a:r>
              <a:rPr lang="en-US" sz="2100" dirty="0"/>
              <a:t>a scale drawing, 1cm </a:t>
            </a:r>
            <a:r>
              <a:rPr lang="en-US" sz="2100" dirty="0" smtClean="0"/>
              <a:t>	represents </a:t>
            </a:r>
            <a:r>
              <a:rPr lang="en-US" sz="2100" dirty="0"/>
              <a:t>2m. What does 10cm </a:t>
            </a:r>
            <a:r>
              <a:rPr lang="en-US" sz="2100" dirty="0" smtClean="0"/>
              <a:t>	on </a:t>
            </a:r>
            <a:r>
              <a:rPr lang="en-US" sz="2100" dirty="0"/>
              <a:t>the drawing represent? </a:t>
            </a:r>
            <a:endParaRPr lang="en-US" sz="2100" dirty="0" smtClean="0"/>
          </a:p>
          <a:p>
            <a:pPr marL="742950" lvl="1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100" dirty="0" smtClean="0"/>
              <a:t>On </a:t>
            </a:r>
            <a:r>
              <a:rPr lang="en-US" sz="2100" dirty="0"/>
              <a:t>a map, 1 cm represents 10 km. What is the length on the map for a real-life distance of 25 </a:t>
            </a:r>
            <a:r>
              <a:rPr lang="en-US" sz="2100" dirty="0" smtClean="0"/>
              <a:t>km?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  <a:tabLst>
                <a:tab pos="742950" algn="l"/>
                <a:tab pos="2743200" algn="l"/>
              </a:tabLst>
            </a:pPr>
            <a:r>
              <a:rPr lang="en-US" sz="2100" dirty="0" smtClean="0">
                <a:solidFill>
                  <a:srgbClr val="C00000"/>
                </a:solidFill>
              </a:rPr>
              <a:t>a.</a:t>
            </a:r>
            <a:r>
              <a:rPr lang="en-US" sz="2100" dirty="0" smtClean="0"/>
              <a:t> 	Make </a:t>
            </a:r>
            <a:r>
              <a:rPr lang="en-US" sz="2100" dirty="0"/>
              <a:t>an accurate scale drawing </a:t>
            </a:r>
            <a:r>
              <a:rPr lang="en-US" sz="2100" dirty="0" smtClean="0"/>
              <a:t>	of his </a:t>
            </a:r>
            <a:r>
              <a:rPr lang="en-US" sz="2100" dirty="0"/>
              <a:t>triangular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	garden.</a:t>
            </a:r>
            <a:r>
              <a:rPr lang="en-US" sz="2100" dirty="0"/>
              <a:t> </a:t>
            </a:r>
            <a:r>
              <a:rPr lang="en-US" sz="2100" dirty="0" smtClean="0"/>
              <a:t>Use </a:t>
            </a:r>
            <a:r>
              <a:rPr lang="en-US" sz="2100" dirty="0"/>
              <a:t>a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	scale </a:t>
            </a:r>
            <a:r>
              <a:rPr lang="en-US" sz="2100" dirty="0"/>
              <a:t>of 1 cm </a:t>
            </a:r>
            <a:br>
              <a:rPr lang="en-US" sz="2100" dirty="0"/>
            </a:br>
            <a:r>
              <a:rPr lang="en-US" sz="2100" dirty="0" smtClean="0"/>
              <a:t>	to </a:t>
            </a:r>
            <a:r>
              <a:rPr lang="en-US" sz="2100" dirty="0"/>
              <a:t>1.5 m. </a:t>
            </a:r>
            <a:endParaRPr lang="en-US" sz="2100" dirty="0" smtClean="0"/>
          </a:p>
          <a:p>
            <a:pPr marL="742950" lvl="1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100" dirty="0" smtClean="0"/>
              <a:t>What </a:t>
            </a:r>
            <a:r>
              <a:rPr lang="en-US" sz="2100" dirty="0"/>
              <a:t>is the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perimeter of the </a:t>
            </a:r>
            <a:br>
              <a:rPr lang="en-US" sz="2100" dirty="0" smtClean="0"/>
            </a:br>
            <a:r>
              <a:rPr lang="en-US" sz="2100" dirty="0" smtClean="0"/>
              <a:t>real-life </a:t>
            </a:r>
            <a:r>
              <a:rPr lang="en-US" sz="2100" dirty="0"/>
              <a:t>garden?</a:t>
            </a:r>
            <a:endParaRPr lang="en-US" sz="21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23753" y="6093296"/>
            <a:ext cx="5204539" cy="44627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a ruler and a protractor.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9936" y="3839944"/>
            <a:ext cx="1938128" cy="2142146"/>
          </a:xfrm>
          <a:prstGeom prst="rect">
            <a:avLst/>
          </a:prstGeom>
        </p:spPr>
      </p:pic>
      <p:sp>
        <p:nvSpPr>
          <p:cNvPr id="9" name="Flowchart: Delay 8"/>
          <p:cNvSpPr/>
          <p:nvPr/>
        </p:nvSpPr>
        <p:spPr>
          <a:xfrm flipH="1">
            <a:off x="5175832" y="1196752"/>
            <a:ext cx="404280" cy="4896544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6831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1196752"/>
            <a:ext cx="51767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742950" algn="l"/>
                <a:tab pos="2743200" algn="l"/>
              </a:tabLst>
            </a:pPr>
            <a:r>
              <a:rPr lang="en-US" sz="2800" dirty="0"/>
              <a:t>Describe the bearing of </a:t>
            </a:r>
            <a:r>
              <a:rPr lang="en-US" sz="2800" dirty="0" smtClean="0"/>
              <a:t>B from A: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742950" algn="l"/>
                <a:tab pos="2743200" algn="l"/>
              </a:tabLst>
            </a:pPr>
            <a:r>
              <a:rPr lang="en-US" sz="2800" dirty="0"/>
              <a:t>Plot a point A. Plot a point B on a bearing of 285° from A.</a:t>
            </a:r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20" y="4419109"/>
            <a:ext cx="5204539" cy="95410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 bearing always has three digits, for example 090°.</a:t>
            </a:r>
          </a:p>
        </p:txBody>
      </p:sp>
      <p:sp>
        <p:nvSpPr>
          <p:cNvPr id="9" name="Flowchart: Delay 8"/>
          <p:cNvSpPr/>
          <p:nvPr/>
        </p:nvSpPr>
        <p:spPr>
          <a:xfrm flipH="1">
            <a:off x="5220072" y="1196752"/>
            <a:ext cx="360040" cy="2304256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38" y="2204864"/>
            <a:ext cx="2400370" cy="2036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192" y="2204864"/>
            <a:ext cx="2307606" cy="2036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6985834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7013"/>
            <a:ext cx="855540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5"/>
              <a:tabLst>
                <a:tab pos="742950" algn="l"/>
                <a:tab pos="2743200" algn="l"/>
              </a:tabLst>
            </a:pPr>
            <a:r>
              <a:rPr lang="en-US" sz="2000" b="1" dirty="0">
                <a:solidFill>
                  <a:srgbClr val="C00000"/>
                </a:solidFill>
              </a:rPr>
              <a:t>Real / Problem-solving </a:t>
            </a:r>
            <a:r>
              <a:rPr lang="en-US" sz="2000" dirty="0"/>
              <a:t>Here is a map of a town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The real-life distance between the school and the library 'as the crow flies' is 480 m. </a:t>
            </a:r>
            <a:endParaRPr lang="en-US" sz="2000" dirty="0" smtClean="0"/>
          </a:p>
          <a:p>
            <a:pPr marL="74295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What </a:t>
            </a:r>
            <a:r>
              <a:rPr lang="en-US" sz="2000" dirty="0"/>
              <a:t>scale has been used on the map? </a:t>
            </a:r>
            <a:endParaRPr lang="en-US" sz="2000" dirty="0" smtClean="0"/>
          </a:p>
          <a:p>
            <a:pPr marL="74295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From </a:t>
            </a:r>
            <a:r>
              <a:rPr lang="en-US" sz="2000" dirty="0"/>
              <a:t>the map, estimate the distance as the crow flies between </a:t>
            </a:r>
            <a:endParaRPr lang="en-US" sz="2000" dirty="0" smtClean="0"/>
          </a:p>
          <a:p>
            <a:pPr marL="1085850" lvl="2" indent="-3429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000" dirty="0" smtClean="0"/>
              <a:t>the </a:t>
            </a:r>
            <a:r>
              <a:rPr lang="en-US" sz="2000" dirty="0"/>
              <a:t>church and the park </a:t>
            </a:r>
            <a:endParaRPr lang="en-US" sz="2000" dirty="0" smtClean="0"/>
          </a:p>
          <a:p>
            <a:pPr marL="1085850" lvl="2" indent="-3429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000" dirty="0" smtClean="0"/>
              <a:t>the </a:t>
            </a:r>
            <a:r>
              <a:rPr lang="en-US" sz="2000" dirty="0"/>
              <a:t>church and the school, </a:t>
            </a:r>
            <a:endParaRPr lang="en-US" sz="2000" dirty="0" smtClean="0"/>
          </a:p>
          <a:p>
            <a:pPr marL="74295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John </a:t>
            </a:r>
            <a:r>
              <a:rPr lang="en-US" sz="2000" dirty="0"/>
              <a:t>can walk 100m in 40 </a:t>
            </a:r>
            <a:r>
              <a:rPr lang="en-US" sz="2000" dirty="0" smtClean="0"/>
              <a:t>seconds.</a:t>
            </a:r>
            <a:br>
              <a:rPr lang="en-US" sz="2000" dirty="0" smtClean="0"/>
            </a:br>
            <a:r>
              <a:rPr lang="en-US" sz="2000" dirty="0" smtClean="0"/>
              <a:t>How </a:t>
            </a:r>
            <a:r>
              <a:rPr lang="en-US" sz="2000" dirty="0"/>
              <a:t>long will it take him to walk from the library to the </a:t>
            </a:r>
            <a:r>
              <a:rPr lang="en-US" sz="2000" dirty="0" smtClean="0"/>
              <a:t>school?</a:t>
            </a:r>
            <a:br>
              <a:rPr lang="en-US" sz="2000" dirty="0" smtClean="0"/>
            </a:br>
            <a:r>
              <a:rPr lang="en-US" sz="2000" dirty="0" smtClean="0"/>
              <a:t>Write </a:t>
            </a:r>
            <a:r>
              <a:rPr lang="en-US" sz="2000" dirty="0"/>
              <a:t>your answer in minutes.</a:t>
            </a: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705549"/>
            <a:ext cx="3474380" cy="2011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0115" y="1705549"/>
            <a:ext cx="3364664" cy="201148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6163131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238559" y="1438391"/>
            <a:ext cx="8581913" cy="5155257"/>
          </a:xfrm>
          <a:prstGeom prst="rect">
            <a:avLst/>
          </a:prstGeom>
          <a:solidFill>
            <a:srgbClr val="FEF1E1"/>
          </a:solidFill>
          <a:ln>
            <a:solidFill>
              <a:srgbClr val="002060"/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Ins="3566160" rtlCol="0" anchor="t" anchorCtr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 has a scale of 1:50000.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real-life distance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6cm on the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map?</a:t>
            </a:r>
            <a:b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Map     Real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life </a:t>
            </a:r>
            <a:endParaRPr lang="en-US" sz="2800" dirty="0" smtClean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1  :   50000      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6  :  300000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'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cm represents 6 x 50000 = </a:t>
            </a:r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			300000cm.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300000cm </a:t>
            </a:r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÷ 100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 3000 </a:t>
            </a:r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3000 m ÷ </a:t>
            </a:r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1000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 3 </a:t>
            </a:r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0348" y="5193881"/>
            <a:ext cx="244827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Convert to m.</a:t>
            </a:r>
            <a:endParaRPr lang="en-US" sz="24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0348" y="5887763"/>
            <a:ext cx="244827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Convert to km.</a:t>
            </a:r>
            <a:endParaRPr lang="en-US" sz="24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4245" y="1556792"/>
            <a:ext cx="3384375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Map ratios have no units. 1:50000 means 1 cm represents 50000cm.</a:t>
            </a:r>
          </a:p>
        </p:txBody>
      </p: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>
            <a:off x="4860032" y="5424714"/>
            <a:ext cx="1420316" cy="463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4139952" y="6118596"/>
            <a:ext cx="2140396" cy="288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238559" y="1222588"/>
            <a:ext cx="2943611" cy="42497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4529515" y="2136888"/>
            <a:ext cx="814730" cy="2047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 rot="2816521">
            <a:off x="2816859" y="3930754"/>
            <a:ext cx="897729" cy="811113"/>
          </a:xfrm>
          <a:prstGeom prst="arc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8419600" flipV="1">
            <a:off x="1125816" y="3894078"/>
            <a:ext cx="951397" cy="1051923"/>
          </a:xfrm>
          <a:prstGeom prst="arc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20156" y="4016019"/>
            <a:ext cx="4007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x6                       </a:t>
            </a:r>
            <a:r>
              <a:rPr lang="en-US" sz="3200" dirty="0" err="1" smtClean="0">
                <a:latin typeface="Comic Sans MS" panose="030F0702030302020204" pitchFamily="66" charset="0"/>
              </a:rPr>
              <a:t>x6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6277202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239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4" cy="558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tabLst>
                    <a:tab pos="1079500" algn="l"/>
                    <a:tab pos="2743200" algn="l"/>
                  </a:tabLst>
                </a:pPr>
                <a:r>
                  <a:rPr lang="en-US" sz="2500" b="1" dirty="0" smtClean="0">
                    <a:solidFill>
                      <a:srgbClr val="FF0000"/>
                    </a:solidFill>
                  </a:rPr>
                  <a:t>Numerical 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fluency</a:t>
                </a:r>
              </a:p>
              <a:p>
                <a:pPr marL="566738" indent="-566738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500" dirty="0"/>
                  <a:t>Copy and complete</a:t>
                </a:r>
              </a:p>
              <a:p>
                <a:pPr marL="1023938" lvl="1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500" dirty="0" smtClean="0"/>
                  <a:t>62 x 4=</a:t>
                </a:r>
                <a:r>
                  <a:rPr lang="en-US" sz="2500" dirty="0" smtClean="0">
                    <a:sym typeface="Wingdings" panose="05000000000000000000" pitchFamily="2" charset="2"/>
                  </a:rPr>
                  <a:t></a:t>
                </a:r>
                <a:r>
                  <a:rPr lang="en-US" sz="2500" dirty="0" smtClean="0"/>
                  <a:t> 	</a:t>
                </a:r>
                <a:r>
                  <a:rPr lang="en-US" sz="2500" dirty="0" smtClean="0">
                    <a:solidFill>
                      <a:srgbClr val="C00000"/>
                    </a:solidFill>
                  </a:rPr>
                  <a:t>b.</a:t>
                </a:r>
                <a:r>
                  <a:rPr lang="en-US" sz="2500" dirty="0" smtClean="0"/>
                  <a:t> 8 x </a:t>
                </a:r>
                <a:r>
                  <a:rPr lang="en-US" sz="2500" dirty="0">
                    <a:sym typeface="Wingdings" panose="05000000000000000000" pitchFamily="2" charset="2"/>
                  </a:rPr>
                  <a:t></a:t>
                </a:r>
                <a:r>
                  <a:rPr lang="en-US" sz="2500" dirty="0" smtClean="0"/>
                  <a:t> </a:t>
                </a:r>
                <a:r>
                  <a:rPr lang="en-US" sz="2500" dirty="0"/>
                  <a:t>= 40 </a:t>
                </a:r>
                <a:endParaRPr lang="en-US" sz="2500" dirty="0" smtClean="0"/>
              </a:p>
              <a:p>
                <a:pPr marL="1023938" lvl="1" indent="-457200"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2743200" algn="l"/>
                  </a:tabLst>
                </a:pPr>
                <a:r>
                  <a:rPr lang="en-US" sz="2500" dirty="0" smtClean="0"/>
                  <a:t>270 ÷ </a:t>
                </a:r>
                <a:r>
                  <a:rPr lang="en-US" sz="2500" dirty="0"/>
                  <a:t>9 = </a:t>
                </a:r>
                <a:r>
                  <a:rPr lang="en-US" sz="2500" dirty="0">
                    <a:sym typeface="Wingdings" panose="05000000000000000000" pitchFamily="2" charset="2"/>
                  </a:rPr>
                  <a:t></a:t>
                </a:r>
                <a:r>
                  <a:rPr lang="en-US" sz="2500" dirty="0" smtClean="0"/>
                  <a:t> </a:t>
                </a:r>
              </a:p>
              <a:p>
                <a:pPr marL="1023938" lvl="1" indent="-457200">
                  <a:buClr>
                    <a:srgbClr val="C00000"/>
                  </a:buClr>
                  <a:buFont typeface="+mj-lt"/>
                  <a:buAutoNum type="alphaLcPeriod" startAt="4"/>
                  <a:tabLst>
                    <a:tab pos="2743200" algn="l"/>
                  </a:tabLst>
                </a:pPr>
                <a:r>
                  <a:rPr lang="en-US" sz="2500" dirty="0" smtClean="0"/>
                  <a:t>128 </a:t>
                </a:r>
                <a:r>
                  <a:rPr lang="en-US" sz="2500" dirty="0"/>
                  <a:t>÷</a:t>
                </a:r>
                <a:r>
                  <a:rPr lang="en-US" sz="2500" dirty="0" smtClean="0"/>
                  <a:t> </a:t>
                </a:r>
                <a:r>
                  <a:rPr lang="en-US" sz="2500" dirty="0">
                    <a:sym typeface="Wingdings" panose="05000000000000000000" pitchFamily="2" charset="2"/>
                  </a:rPr>
                  <a:t> </a:t>
                </a:r>
                <a:r>
                  <a:rPr lang="en-US" sz="2500" dirty="0" smtClean="0"/>
                  <a:t>= </a:t>
                </a:r>
                <a:r>
                  <a:rPr lang="en-US" sz="2500" dirty="0"/>
                  <a:t>32</a:t>
                </a:r>
              </a:p>
              <a:p>
                <a:pPr marL="566738" indent="-566738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500" dirty="0" smtClean="0"/>
                  <a:t>Workout</a:t>
                </a:r>
              </a:p>
              <a:p>
                <a:pPr marL="1023938" lvl="1" indent="-457200">
                  <a:lnSpc>
                    <a:spcPts val="4900"/>
                  </a:lnSpc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 dirty="0" smtClean="0"/>
                  <a:t> x </a:t>
                </a:r>
                <a:r>
                  <a:rPr lang="en-US" sz="2500" dirty="0"/>
                  <a:t>30 </a:t>
                </a:r>
                <a:r>
                  <a:rPr lang="en-US" sz="2500" dirty="0" smtClean="0"/>
                  <a:t>	</a:t>
                </a:r>
                <a:r>
                  <a:rPr lang="en-US" sz="2500" dirty="0" smtClean="0">
                    <a:solidFill>
                      <a:srgbClr val="C00000"/>
                    </a:solidFill>
                  </a:rPr>
                  <a:t>b.</a:t>
                </a:r>
                <a:r>
                  <a:rPr lang="en-US" sz="25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500" dirty="0"/>
                  <a:t> x </a:t>
                </a:r>
                <a:r>
                  <a:rPr lang="en-US" sz="2500" dirty="0" smtClean="0"/>
                  <a:t>63</a:t>
                </a:r>
              </a:p>
              <a:p>
                <a:pPr marL="1023938" lvl="1" indent="-457200">
                  <a:lnSpc>
                    <a:spcPts val="4900"/>
                  </a:lnSpc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5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500" dirty="0" smtClean="0"/>
                  <a:t> </a:t>
                </a:r>
                <a:r>
                  <a:rPr lang="en-US" sz="2500" dirty="0"/>
                  <a:t>x 24 </a:t>
                </a:r>
                <a:r>
                  <a:rPr lang="en-US" sz="2500" dirty="0" smtClean="0"/>
                  <a:t>	</a:t>
                </a:r>
                <a:r>
                  <a:rPr lang="en-US" sz="2500" dirty="0" smtClean="0">
                    <a:solidFill>
                      <a:srgbClr val="C00000"/>
                    </a:solidFill>
                  </a:rPr>
                  <a:t>d.</a:t>
                </a:r>
                <a:r>
                  <a:rPr lang="en-US" sz="25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500" dirty="0"/>
                  <a:t> x 84</a:t>
                </a:r>
              </a:p>
              <a:p>
                <a:pPr marL="566738" indent="-566738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500" dirty="0" smtClean="0"/>
                  <a:t>Copy </a:t>
                </a:r>
                <a:r>
                  <a:rPr lang="en-US" sz="2500" dirty="0"/>
                  <a:t>and complete </a:t>
                </a:r>
              </a:p>
              <a:p>
                <a:pPr marL="1023938" lvl="1" indent="-511175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500" dirty="0" smtClean="0"/>
                  <a:t>3.6 </a:t>
                </a:r>
                <a:r>
                  <a:rPr lang="en-US" sz="2500" dirty="0"/>
                  <a:t>x 10 = </a:t>
                </a:r>
                <a:r>
                  <a:rPr lang="en-US" sz="2500" dirty="0">
                    <a:sym typeface="Wingdings" panose="05000000000000000000" pitchFamily="2" charset="2"/>
                  </a:rPr>
                  <a:t></a:t>
                </a:r>
                <a:r>
                  <a:rPr lang="en-US" sz="2500" dirty="0" smtClean="0"/>
                  <a:t>  </a:t>
                </a:r>
              </a:p>
              <a:p>
                <a:pPr marL="1023938" lvl="1" indent="-511175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500" dirty="0" smtClean="0"/>
                  <a:t>4.82 </a:t>
                </a:r>
                <a:r>
                  <a:rPr lang="en-US" sz="2500" dirty="0"/>
                  <a:t>x </a:t>
                </a:r>
                <a:r>
                  <a:rPr lang="en-US" sz="2500" dirty="0">
                    <a:sym typeface="Wingdings" panose="05000000000000000000" pitchFamily="2" charset="2"/>
                  </a:rPr>
                  <a:t></a:t>
                </a:r>
                <a:r>
                  <a:rPr lang="en-US" sz="2500" dirty="0" smtClean="0"/>
                  <a:t> </a:t>
                </a:r>
                <a:r>
                  <a:rPr lang="en-US" sz="2500" dirty="0"/>
                  <a:t>= 482 </a:t>
                </a:r>
                <a:endParaRPr lang="en-US" sz="2500" dirty="0" smtClean="0"/>
              </a:p>
              <a:p>
                <a:pPr marL="1023938" lvl="1" indent="-511175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500" dirty="0" smtClean="0"/>
                  <a:t>23 </a:t>
                </a:r>
                <a:r>
                  <a:rPr lang="en-US" sz="2500" dirty="0"/>
                  <a:t>÷</a:t>
                </a:r>
                <a:r>
                  <a:rPr lang="en-US" sz="2500" dirty="0" smtClean="0"/>
                  <a:t> </a:t>
                </a:r>
                <a:r>
                  <a:rPr lang="en-US" sz="2500" dirty="0"/>
                  <a:t>100 = </a:t>
                </a:r>
                <a:r>
                  <a:rPr lang="en-US" sz="2500" dirty="0">
                    <a:sym typeface="Wingdings" panose="05000000000000000000" pitchFamily="2" charset="2"/>
                  </a:rPr>
                  <a:t></a:t>
                </a:r>
                <a:r>
                  <a:rPr lang="en-US" sz="2500" dirty="0" smtClean="0"/>
                  <a:t> </a:t>
                </a:r>
              </a:p>
              <a:p>
                <a:pPr marL="1023938" lvl="1" indent="-511175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500" dirty="0" smtClean="0"/>
                  <a:t>532 </a:t>
                </a:r>
                <a:r>
                  <a:rPr lang="en-US" sz="2500" dirty="0"/>
                  <a:t>÷</a:t>
                </a:r>
                <a:r>
                  <a:rPr lang="en-US" sz="2500" dirty="0" smtClean="0">
                    <a:sym typeface="Wingdings" panose="05000000000000000000" pitchFamily="2" charset="2"/>
                  </a:rPr>
                  <a:t> </a:t>
                </a:r>
                <a:r>
                  <a:rPr lang="en-US" sz="2500" dirty="0">
                    <a:sym typeface="Wingdings" panose="05000000000000000000" pitchFamily="2" charset="2"/>
                  </a:rPr>
                  <a:t> </a:t>
                </a:r>
                <a:r>
                  <a:rPr lang="en-US" sz="2500" dirty="0" smtClean="0"/>
                  <a:t>=</a:t>
                </a:r>
                <a:r>
                  <a:rPr lang="en-US" sz="2500" dirty="0"/>
                  <a:t>5.32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4" cy="5581015"/>
              </a:xfrm>
              <a:prstGeom prst="rect">
                <a:avLst/>
              </a:prstGeom>
              <a:blipFill rotWithShape="0">
                <a:blip r:embed="rId4"/>
                <a:stretch>
                  <a:fillRect l="-1854" t="-764" b="-1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4619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46103"/>
            <a:ext cx="5256583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742950" algn="l"/>
                <a:tab pos="2743200" algn="l"/>
              </a:tabLst>
            </a:pPr>
            <a:r>
              <a:rPr lang="en-US" sz="2370" dirty="0"/>
              <a:t>Paul is using a map with a scale of </a:t>
            </a:r>
            <a:r>
              <a:rPr lang="en-US" sz="2370" dirty="0" smtClean="0"/>
              <a:t>1:50000.</a:t>
            </a:r>
            <a:br>
              <a:rPr lang="en-US" sz="2370" dirty="0" smtClean="0"/>
            </a:br>
            <a:r>
              <a:rPr lang="en-US" sz="2370" dirty="0" smtClean="0"/>
              <a:t>He </a:t>
            </a:r>
            <a:r>
              <a:rPr lang="en-US" sz="2370" dirty="0"/>
              <a:t>measures these </a:t>
            </a:r>
            <a:r>
              <a:rPr lang="en-US" sz="2370" dirty="0" smtClean="0"/>
              <a:t>distances.</a:t>
            </a:r>
            <a:br>
              <a:rPr lang="en-US" sz="2370" dirty="0" smtClean="0"/>
            </a:br>
            <a:r>
              <a:rPr lang="en-US" sz="2370" dirty="0" smtClean="0"/>
              <a:t>What </a:t>
            </a:r>
            <a:r>
              <a:rPr lang="en-US" sz="2370" dirty="0"/>
              <a:t>are the distances in real life? Write your answers in </a:t>
            </a:r>
            <a:r>
              <a:rPr lang="en-US" sz="2370" dirty="0" err="1"/>
              <a:t>kilometres</a:t>
            </a:r>
            <a:r>
              <a:rPr lang="en-US" sz="2370" dirty="0"/>
              <a:t>, </a:t>
            </a:r>
            <a:endParaRPr lang="en-US" sz="237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70" dirty="0" smtClean="0"/>
              <a:t>10cm     </a:t>
            </a:r>
            <a:r>
              <a:rPr lang="en-US" sz="2370" dirty="0" smtClean="0">
                <a:solidFill>
                  <a:srgbClr val="C00000"/>
                </a:solidFill>
              </a:rPr>
              <a:t>b.</a:t>
            </a:r>
            <a:r>
              <a:rPr lang="en-US" sz="2370" dirty="0" smtClean="0"/>
              <a:t>  </a:t>
            </a:r>
            <a:r>
              <a:rPr lang="en-US" sz="2370" dirty="0"/>
              <a:t>6cm </a:t>
            </a:r>
            <a:r>
              <a:rPr lang="en-US" sz="2370" dirty="0" smtClean="0"/>
              <a:t>    </a:t>
            </a:r>
            <a:r>
              <a:rPr lang="en-US" sz="2370" dirty="0" smtClean="0">
                <a:solidFill>
                  <a:srgbClr val="C00000"/>
                </a:solidFill>
              </a:rPr>
              <a:t>c.</a:t>
            </a:r>
            <a:r>
              <a:rPr lang="en-US" sz="2370" dirty="0" smtClean="0"/>
              <a:t>  </a:t>
            </a:r>
            <a:r>
              <a:rPr lang="en-US" sz="2370" dirty="0"/>
              <a:t>2.5cm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 startAt="6"/>
              <a:tabLst>
                <a:tab pos="742950" algn="l"/>
                <a:tab pos="2743200" algn="l"/>
              </a:tabLst>
            </a:pPr>
            <a:r>
              <a:rPr lang="en-US" sz="2370" dirty="0" smtClean="0"/>
              <a:t>The </a:t>
            </a:r>
            <a:r>
              <a:rPr lang="en-US" sz="2370" dirty="0"/>
              <a:t>scale on a map is </a:t>
            </a:r>
            <a:r>
              <a:rPr lang="en-US" sz="2370" dirty="0" smtClean="0"/>
              <a:t>1:200000.</a:t>
            </a:r>
            <a:br>
              <a:rPr lang="en-US" sz="2370" dirty="0" smtClean="0"/>
            </a:br>
            <a:r>
              <a:rPr lang="en-US" sz="2370" dirty="0" smtClean="0"/>
              <a:t>What </a:t>
            </a:r>
            <a:r>
              <a:rPr lang="en-US" sz="2370" dirty="0"/>
              <a:t>is the distance on the map, </a:t>
            </a:r>
            <a:r>
              <a:rPr lang="en-US" sz="2370" dirty="0" smtClean="0"/>
              <a:t>in cm</a:t>
            </a:r>
            <a:r>
              <a:rPr lang="en-US" sz="2370" dirty="0"/>
              <a:t>, for a real distance of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70" dirty="0" smtClean="0"/>
              <a:t>20 </a:t>
            </a:r>
            <a:r>
              <a:rPr lang="en-US" sz="2370" dirty="0"/>
              <a:t>km </a:t>
            </a:r>
            <a:r>
              <a:rPr lang="en-US" sz="2370" dirty="0" smtClean="0"/>
              <a:t>   </a:t>
            </a:r>
            <a:r>
              <a:rPr lang="en-US" sz="2370" dirty="0" smtClean="0">
                <a:solidFill>
                  <a:srgbClr val="C00000"/>
                </a:solidFill>
              </a:rPr>
              <a:t>b.</a:t>
            </a:r>
            <a:r>
              <a:rPr lang="en-US" sz="2370" dirty="0" smtClean="0"/>
              <a:t> </a:t>
            </a:r>
            <a:r>
              <a:rPr lang="en-US" sz="2370" dirty="0"/>
              <a:t>10 km </a:t>
            </a:r>
            <a:r>
              <a:rPr lang="en-US" sz="2370" dirty="0" smtClean="0"/>
              <a:t>   </a:t>
            </a:r>
            <a:r>
              <a:rPr lang="en-US" sz="2370" dirty="0" smtClean="0">
                <a:solidFill>
                  <a:srgbClr val="C00000"/>
                </a:solidFill>
              </a:rPr>
              <a:t>c.</a:t>
            </a:r>
            <a:r>
              <a:rPr lang="en-US" sz="2370" dirty="0" smtClean="0"/>
              <a:t>  </a:t>
            </a:r>
            <a:r>
              <a:rPr lang="en-US" sz="2370" dirty="0"/>
              <a:t>8 km</a:t>
            </a:r>
            <a:endParaRPr lang="en-US" sz="237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268760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65634" y="5263460"/>
            <a:ext cx="5204539" cy="126188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     Real Life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1cm   :  200 000cm =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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km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9536151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85542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8"/>
              <a:tabLst>
                <a:tab pos="742950" algn="l"/>
                <a:tab pos="2743200" algn="l"/>
              </a:tabLst>
            </a:pPr>
            <a:r>
              <a:rPr lang="en-US" sz="2350" b="1" dirty="0">
                <a:solidFill>
                  <a:srgbClr val="C00000"/>
                </a:solidFill>
              </a:rPr>
              <a:t>Real </a:t>
            </a:r>
            <a:r>
              <a:rPr lang="en-US" sz="2350" dirty="0"/>
              <a:t>The scale on a map is 1:25 000. </a:t>
            </a:r>
            <a:endParaRPr lang="en-US" sz="2350" dirty="0" smtClean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50" dirty="0" smtClean="0"/>
              <a:t>On </a:t>
            </a:r>
            <a:r>
              <a:rPr lang="en-US" sz="2350" dirty="0"/>
              <a:t>the map, the distance between two schools is 10 cm. </a:t>
            </a:r>
            <a:r>
              <a:rPr lang="en-US" sz="2350" dirty="0" smtClean="0"/>
              <a:t/>
            </a:r>
            <a:br>
              <a:rPr lang="en-US" sz="2350" dirty="0" smtClean="0"/>
            </a:br>
            <a:r>
              <a:rPr lang="en-US" sz="2350" dirty="0" smtClean="0"/>
              <a:t>Work </a:t>
            </a:r>
            <a:r>
              <a:rPr lang="en-US" sz="2350" dirty="0"/>
              <a:t>out the real </a:t>
            </a:r>
            <a:r>
              <a:rPr lang="en-US" sz="2350" dirty="0" smtClean="0"/>
              <a:t>distance between </a:t>
            </a:r>
            <a:r>
              <a:rPr lang="en-US" sz="2350" dirty="0"/>
              <a:t>the schools. Give your answer in km.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50" dirty="0" smtClean="0"/>
              <a:t>The </a:t>
            </a:r>
            <a:r>
              <a:rPr lang="en-US" sz="2350" dirty="0"/>
              <a:t>real distance between two farms is 4 km. Work out the distance between the farms on the map. Give your answer </a:t>
            </a:r>
            <a:r>
              <a:rPr lang="en-US" sz="2350" dirty="0" smtClean="0"/>
              <a:t>in cm</a:t>
            </a:r>
            <a:r>
              <a:rPr lang="en-US" sz="2350" dirty="0"/>
              <a:t>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8"/>
              <a:tabLst>
                <a:tab pos="742950" algn="l"/>
                <a:tab pos="2743200" algn="l"/>
              </a:tabLst>
            </a:pPr>
            <a:r>
              <a:rPr lang="en-US" sz="2350" b="1" dirty="0" smtClean="0">
                <a:solidFill>
                  <a:srgbClr val="C00000"/>
                </a:solidFill>
              </a:rPr>
              <a:t>Real</a:t>
            </a:r>
            <a:endParaRPr lang="en-US" sz="2350" b="1" dirty="0">
              <a:solidFill>
                <a:srgbClr val="C00000"/>
              </a:solidFill>
            </a:endParaRP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742950" algn="l"/>
                <a:tab pos="2743200" algn="l"/>
              </a:tabLst>
            </a:pPr>
            <a:r>
              <a:rPr lang="en-US" sz="2350" dirty="0" smtClean="0"/>
              <a:t>Calculate </a:t>
            </a:r>
            <a:r>
              <a:rPr lang="en-US" sz="2350" dirty="0"/>
              <a:t>the distance </a:t>
            </a:r>
            <a:r>
              <a:rPr lang="en-US" sz="2350" dirty="0" smtClean="0"/>
              <a:t/>
            </a:r>
            <a:br>
              <a:rPr lang="en-US" sz="2350" dirty="0" smtClean="0"/>
            </a:br>
            <a:r>
              <a:rPr lang="en-US" sz="2350" dirty="0" smtClean="0"/>
              <a:t>in </a:t>
            </a:r>
            <a:r>
              <a:rPr lang="en-US" sz="2350" dirty="0"/>
              <a:t>km between</a:t>
            </a:r>
          </a:p>
          <a:p>
            <a:pPr marL="1143000" lvl="2" indent="-457200">
              <a:buClr>
                <a:srgbClr val="C00000"/>
              </a:buClr>
              <a:buFont typeface="+mj-lt"/>
              <a:buAutoNum type="romanLcPeriod"/>
              <a:tabLst>
                <a:tab pos="742950" algn="l"/>
                <a:tab pos="2743200" algn="l"/>
              </a:tabLst>
            </a:pPr>
            <a:r>
              <a:rPr lang="en-US" sz="2350" dirty="0" smtClean="0"/>
              <a:t>Galway </a:t>
            </a:r>
            <a:r>
              <a:rPr lang="en-US" sz="2350" dirty="0"/>
              <a:t>and </a:t>
            </a:r>
            <a:r>
              <a:rPr lang="en-US" sz="2350" dirty="0" err="1"/>
              <a:t>Sligo</a:t>
            </a:r>
            <a:r>
              <a:rPr lang="en-US" sz="2350" dirty="0"/>
              <a:t> </a:t>
            </a:r>
            <a:r>
              <a:rPr lang="en-US" sz="2350" dirty="0" smtClean="0"/>
              <a:t>	</a:t>
            </a:r>
          </a:p>
          <a:p>
            <a:pPr marL="1143000" lvl="2" indent="-457200">
              <a:buClr>
                <a:srgbClr val="C00000"/>
              </a:buClr>
              <a:buFont typeface="+mj-lt"/>
              <a:buAutoNum type="romanLcPeriod"/>
              <a:tabLst>
                <a:tab pos="742950" algn="l"/>
                <a:tab pos="2743200" algn="l"/>
              </a:tabLst>
            </a:pPr>
            <a:r>
              <a:rPr lang="en-US" sz="2350" dirty="0" smtClean="0"/>
              <a:t>Dublin </a:t>
            </a:r>
            <a:r>
              <a:rPr lang="en-US" sz="2350" dirty="0"/>
              <a:t>and Belfast </a:t>
            </a:r>
            <a:endParaRPr lang="en-US" sz="2350" dirty="0" smtClean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  <a:tabLst>
                <a:tab pos="742950" algn="l"/>
                <a:tab pos="2743200" algn="l"/>
              </a:tabLst>
            </a:pPr>
            <a:r>
              <a:rPr lang="en-US" sz="2350" dirty="0" smtClean="0"/>
              <a:t>Which </a:t>
            </a:r>
            <a:r>
              <a:rPr lang="en-US" sz="2350" dirty="0"/>
              <a:t>place is 180km </a:t>
            </a:r>
            <a:r>
              <a:rPr lang="en-US" sz="2350" dirty="0" smtClean="0"/>
              <a:t/>
            </a:r>
            <a:br>
              <a:rPr lang="en-US" sz="2350" dirty="0" smtClean="0"/>
            </a:br>
            <a:r>
              <a:rPr lang="en-US" sz="2350" dirty="0" smtClean="0"/>
              <a:t>from </a:t>
            </a:r>
            <a:r>
              <a:rPr lang="en-US" sz="2350" dirty="0"/>
              <a:t>Dublin and 150km </a:t>
            </a:r>
            <a:r>
              <a:rPr lang="en-US" sz="2350" dirty="0" smtClean="0"/>
              <a:t/>
            </a:r>
            <a:br>
              <a:rPr lang="en-US" sz="2350" dirty="0" smtClean="0"/>
            </a:br>
            <a:r>
              <a:rPr lang="en-US" sz="2350" dirty="0" smtClean="0"/>
              <a:t>from </a:t>
            </a:r>
            <a:r>
              <a:rPr lang="en-US" sz="2350" dirty="0"/>
              <a:t>Belfast?</a:t>
            </a:r>
            <a:endParaRPr lang="en-US" sz="235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3501008"/>
            <a:ext cx="4536504" cy="309634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8389819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742950" algn="l"/>
                <a:tab pos="2743200" algn="l"/>
              </a:tabLst>
            </a:pPr>
            <a:r>
              <a:rPr lang="en-US" sz="2060" b="1" dirty="0">
                <a:solidFill>
                  <a:srgbClr val="C00000"/>
                </a:solidFill>
              </a:rPr>
              <a:t>Modelling</a:t>
            </a:r>
            <a:r>
              <a:rPr lang="en-US" sz="2060" dirty="0"/>
              <a:t> The </a:t>
            </a:r>
            <a:r>
              <a:rPr lang="en-US" sz="2060" dirty="0" smtClean="0"/>
              <a:t/>
            </a:r>
            <a:br>
              <a:rPr lang="en-US" sz="2060" dirty="0" smtClean="0"/>
            </a:br>
            <a:r>
              <a:rPr lang="en-US" sz="2060" dirty="0" smtClean="0"/>
              <a:t>diagram shows </a:t>
            </a:r>
            <a:br>
              <a:rPr lang="en-US" sz="2060" dirty="0" smtClean="0"/>
            </a:br>
            <a:r>
              <a:rPr lang="en-US" sz="2060" dirty="0" smtClean="0"/>
              <a:t>two </a:t>
            </a:r>
            <a:r>
              <a:rPr lang="en-US" sz="2060" dirty="0"/>
              <a:t>satellites A </a:t>
            </a:r>
            <a:br>
              <a:rPr lang="en-US" sz="2060" dirty="0"/>
            </a:br>
            <a:r>
              <a:rPr lang="en-US" sz="2060" dirty="0" smtClean="0"/>
              <a:t>and </a:t>
            </a:r>
            <a:r>
              <a:rPr lang="en-US" sz="2060" dirty="0"/>
              <a:t>B detecting </a:t>
            </a:r>
            <a:r>
              <a:rPr lang="en-US" sz="2060" dirty="0" smtClean="0"/>
              <a:t/>
            </a:r>
            <a:br>
              <a:rPr lang="en-US" sz="2060" dirty="0" smtClean="0"/>
            </a:br>
            <a:r>
              <a:rPr lang="en-US" sz="2060" dirty="0" smtClean="0"/>
              <a:t>an </a:t>
            </a:r>
            <a:r>
              <a:rPr lang="en-US" sz="2060" dirty="0" err="1" smtClean="0"/>
              <a:t>aeroplane</a:t>
            </a:r>
            <a:r>
              <a:rPr lang="en-US" sz="2060" dirty="0" smtClean="0"/>
              <a:t> </a:t>
            </a:r>
            <a:r>
              <a:rPr lang="en-US" sz="2060" dirty="0"/>
              <a:t>(C).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60" dirty="0" smtClean="0"/>
              <a:t>Make </a:t>
            </a:r>
            <a:r>
              <a:rPr lang="en-US" sz="2060" dirty="0"/>
              <a:t>an accurate scale drawing using a scale of 1:2 000000. </a:t>
            </a:r>
            <a:endParaRPr lang="en-US" sz="206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60" dirty="0" smtClean="0"/>
              <a:t>Work </a:t>
            </a:r>
            <a:r>
              <a:rPr lang="en-US" sz="2060" dirty="0"/>
              <a:t>out the real distances AC and CB.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742950" algn="l"/>
                <a:tab pos="2743200" algn="l"/>
              </a:tabLst>
            </a:pPr>
            <a:r>
              <a:rPr lang="en-US" sz="2060" b="1" dirty="0" smtClean="0">
                <a:solidFill>
                  <a:srgbClr val="C00000"/>
                </a:solidFill>
              </a:rPr>
              <a:t>Real </a:t>
            </a:r>
            <a:r>
              <a:rPr lang="en-US" sz="2060" b="1" dirty="0">
                <a:solidFill>
                  <a:srgbClr val="C00000"/>
                </a:solidFill>
              </a:rPr>
              <a:t>/ Problem-solving </a:t>
            </a:r>
            <a:r>
              <a:rPr lang="en-US" sz="2060" dirty="0"/>
              <a:t>The distance between Manchester Airport and </a:t>
            </a:r>
            <a:r>
              <a:rPr lang="en-US" sz="2060" dirty="0" err="1"/>
              <a:t>Luton</a:t>
            </a:r>
            <a:r>
              <a:rPr lang="en-US" sz="2060" dirty="0"/>
              <a:t> Airport is 215 </a:t>
            </a:r>
            <a:r>
              <a:rPr lang="en-US" sz="2060" dirty="0" smtClean="0"/>
              <a:t>km.</a:t>
            </a:r>
            <a:br>
              <a:rPr lang="en-US" sz="2060" dirty="0" smtClean="0"/>
            </a:br>
            <a:r>
              <a:rPr lang="en-US" sz="2060" dirty="0" smtClean="0"/>
              <a:t>The </a:t>
            </a:r>
            <a:r>
              <a:rPr lang="en-US" sz="2060" dirty="0"/>
              <a:t>bearing of </a:t>
            </a:r>
            <a:r>
              <a:rPr lang="en-US" sz="2060" dirty="0" err="1"/>
              <a:t>Luton</a:t>
            </a:r>
            <a:r>
              <a:rPr lang="en-US" sz="2060" dirty="0"/>
              <a:t> Airport from Manchester Airport is 135</a:t>
            </a:r>
            <a:r>
              <a:rPr lang="en-US" sz="2060" dirty="0" smtClean="0"/>
              <a:t>°.</a:t>
            </a:r>
            <a:br>
              <a:rPr lang="en-US" sz="2060" dirty="0" smtClean="0"/>
            </a:br>
            <a:r>
              <a:rPr lang="en-US" sz="2060" dirty="0" smtClean="0"/>
              <a:t>Make </a:t>
            </a:r>
            <a:r>
              <a:rPr lang="en-US" sz="2060" dirty="0"/>
              <a:t>an accurate scale map of the locations of the two airports, using a scale of 1 cm to 40 km.</a:t>
            </a:r>
            <a:endParaRPr lang="en-US" sz="206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8172" y="1243410"/>
            <a:ext cx="2402373" cy="153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176504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5580112" y="5805264"/>
            <a:ext cx="3181665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strategy hint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Draw a sketch first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0784726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2"/>
              <a:tabLst>
                <a:tab pos="742950" algn="l"/>
                <a:tab pos="2743200" algn="l"/>
              </a:tabLst>
            </a:pPr>
            <a:r>
              <a:rPr lang="en-US" b="1" dirty="0">
                <a:solidFill>
                  <a:srgbClr val="C00000"/>
                </a:solidFill>
              </a:rPr>
              <a:t>Problem-solving </a:t>
            </a:r>
            <a:r>
              <a:rPr lang="en-US" dirty="0"/>
              <a:t>A plane is 80 km west of an </a:t>
            </a:r>
            <a:r>
              <a:rPr lang="en-US" dirty="0" smtClean="0"/>
              <a:t>airport.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plane then flies on a </a:t>
            </a:r>
            <a:r>
              <a:rPr lang="en-US" dirty="0" err="1"/>
              <a:t>bea</a:t>
            </a:r>
            <a:r>
              <a:rPr lang="en-US" dirty="0"/>
              <a:t> ring of 050° for 120 km.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dirty="0" smtClean="0"/>
              <a:t>Make </a:t>
            </a:r>
            <a:r>
              <a:rPr lang="en-US" dirty="0"/>
              <a:t>an accurate scale drawing. Use a scale of 1 cm to 20 km. </a:t>
            </a:r>
            <a:endParaRPr lang="en-US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dirty="0" smtClean="0"/>
              <a:t>What </a:t>
            </a:r>
            <a:r>
              <a:rPr lang="en-US" dirty="0"/>
              <a:t>is the bearing of the airport from the plane?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2"/>
              <a:tabLst>
                <a:tab pos="742950" algn="l"/>
                <a:tab pos="2743200" algn="l"/>
              </a:tabLst>
            </a:pPr>
            <a:r>
              <a:rPr lang="en-US" dirty="0" smtClean="0"/>
              <a:t>Problem-solving </a:t>
            </a:r>
            <a:r>
              <a:rPr lang="en-US" dirty="0"/>
              <a:t>A ship sails for 24 km on a bearing of 060</a:t>
            </a:r>
            <a:r>
              <a:rPr lang="en-US" dirty="0" smtClean="0"/>
              <a:t>°.</a:t>
            </a:r>
            <a:br>
              <a:rPr lang="en-US" dirty="0" smtClean="0"/>
            </a:br>
            <a:r>
              <a:rPr lang="en-US" dirty="0" smtClean="0"/>
              <a:t>It </a:t>
            </a:r>
            <a:r>
              <a:rPr lang="en-US" dirty="0"/>
              <a:t>then turns and sails for 18 km on a bearing of 160°.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dirty="0" smtClean="0"/>
              <a:t>Use </a:t>
            </a:r>
            <a:r>
              <a:rPr lang="en-US" dirty="0"/>
              <a:t>a scale of 10 cm to 30 km to draw an accurate scale drawing of the journey of the ship, </a:t>
            </a:r>
            <a:endParaRPr lang="en-US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dirty="0" smtClean="0"/>
              <a:t>How </a:t>
            </a:r>
            <a:r>
              <a:rPr lang="en-US" dirty="0"/>
              <a:t>far is the ship from its starting point to the nearest </a:t>
            </a:r>
            <a:r>
              <a:rPr lang="en-US" dirty="0" err="1"/>
              <a:t>kilometre</a:t>
            </a:r>
            <a:r>
              <a:rPr lang="en-US" dirty="0"/>
              <a:t>? </a:t>
            </a:r>
            <a:endParaRPr lang="en-US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dirty="0" smtClean="0"/>
              <a:t>What </a:t>
            </a:r>
            <a:r>
              <a:rPr lang="en-US" dirty="0"/>
              <a:t>is the bearing the ship should sail to return to its starting point?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840857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26495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4"/>
              <a:tabLst>
                <a:tab pos="742950" algn="l"/>
                <a:tab pos="27432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Real </a:t>
            </a:r>
            <a:r>
              <a:rPr lang="en-US" sz="2100" b="1" dirty="0">
                <a:solidFill>
                  <a:srgbClr val="C00000"/>
                </a:solidFill>
              </a:rPr>
              <a:t>/ Problem-solving </a:t>
            </a:r>
            <a:r>
              <a:rPr lang="en-US" sz="2100" dirty="0"/>
              <a:t>The bearing of Palermo Airport from Paris Airport is 143°. Calculate the bearing of Paris Airport from Palermo Airport.</a:t>
            </a:r>
            <a:endParaRPr lang="en-US" sz="21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2881" y="1231024"/>
            <a:ext cx="2580229" cy="241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61" y="4579981"/>
            <a:ext cx="5098144" cy="197813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0725996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67540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5"/>
              <a:tabLst>
                <a:tab pos="742950" algn="l"/>
                <a:tab pos="27432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Problem-solving </a:t>
            </a:r>
            <a:r>
              <a:rPr lang="en-US" sz="2100" dirty="0" smtClean="0"/>
              <a:t> </a:t>
            </a:r>
            <a:r>
              <a:rPr lang="en-US" sz="2100" dirty="0" smtClean="0">
                <a:solidFill>
                  <a:srgbClr val="C00000"/>
                </a:solidFill>
              </a:rPr>
              <a:t>a.</a:t>
            </a:r>
            <a:r>
              <a:rPr lang="en-US" sz="2100" dirty="0" smtClean="0"/>
              <a:t> </a:t>
            </a:r>
            <a:r>
              <a:rPr lang="en-US" sz="2100" dirty="0"/>
              <a:t>The bearing of B from A is 080°. Work out the bearing of A from B.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bearing of C from D is 230°. Work out the bearing of D from C.</a:t>
            </a:r>
            <a:endParaRPr lang="en-US" sz="2100" dirty="0" smtClean="0"/>
          </a:p>
        </p:txBody>
      </p:sp>
      <p:sp>
        <p:nvSpPr>
          <p:cNvPr id="9" name="Rectangle 8"/>
          <p:cNvSpPr/>
          <p:nvPr/>
        </p:nvSpPr>
        <p:spPr>
          <a:xfrm flipH="1">
            <a:off x="6660232" y="1261209"/>
            <a:ext cx="2182529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Q15 strategy hint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Draw a diagra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6131" y="2708920"/>
            <a:ext cx="8452333" cy="3901206"/>
            <a:chOff x="3483872" y="1089031"/>
            <a:chExt cx="5264592" cy="3901206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3491880" y="1089031"/>
              <a:ext cx="5256584" cy="388843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63889" y="1666250"/>
              <a:ext cx="3255996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The diagram shows the N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position of two boats, B and C</a:t>
              </a:r>
              <a:r>
                <a:rPr lang="en-US" sz="2100" dirty="0" smtClean="0"/>
                <a:t>.</a:t>
              </a:r>
              <a:r>
                <a:rPr lang="en-US" sz="2100" dirty="0"/>
                <a:t/>
              </a:r>
              <a:br>
                <a:rPr lang="en-US" sz="2100" dirty="0"/>
              </a:br>
              <a:r>
                <a:rPr lang="en-US" sz="2100" dirty="0"/>
                <a:t>Boat T is on a bearing of 060° from boat B.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Boat T is on a bearing of 285° from boat C.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Draw an accurate diagram to show the position of boat T. Mark the position of boat T with a cross (X).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Label it T. </a:t>
              </a:r>
              <a:r>
                <a:rPr lang="en-US" sz="2100" dirty="0" smtClean="0"/>
                <a:t>	</a:t>
              </a:r>
              <a:r>
                <a:rPr lang="en-US" sz="2100" b="1" dirty="0" smtClean="0"/>
                <a:t>(</a:t>
              </a:r>
              <a:r>
                <a:rPr lang="en-US" sz="2100" b="1" dirty="0"/>
                <a:t>3 marks</a:t>
              </a:r>
              <a:r>
                <a:rPr lang="en-US" sz="2100" b="1" dirty="0" smtClean="0"/>
                <a:t>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 smtClean="0"/>
                <a:t>June 2013, Q6, 5MB3H/0J</a:t>
              </a:r>
              <a:endParaRPr lang="en-US" sz="2100" b="1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6021288"/>
            <a:ext cx="548640" cy="5486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868144" y="4365104"/>
            <a:ext cx="0" cy="16561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88424" y="3639800"/>
            <a:ext cx="0" cy="16561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15572" y="3212976"/>
            <a:ext cx="3706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4128" y="3915923"/>
            <a:ext cx="3706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4000" dirty="0"/>
              <a:t>8.5 – </a:t>
            </a:r>
            <a:r>
              <a:rPr lang="en-US" sz="4000" dirty="0"/>
              <a:t>Bearings and Scale Drawings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949165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8.6 – </a:t>
            </a:r>
            <a:r>
              <a:rPr lang="en-US" sz="4000" dirty="0" smtClean="0"/>
              <a:t>Constructions 1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256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609898"/>
              </p:ext>
            </p:extLst>
          </p:nvPr>
        </p:nvGraphicFramePr>
        <p:xfrm>
          <a:off x="251518" y="1268761"/>
          <a:ext cx="8568952" cy="46805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186356"/>
                <a:gridCol w="3240358"/>
              </a:tblGrid>
              <a:tr h="54066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6614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 triangles using a ruler and compasses.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 the perpendicular bisector of a line.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 the shortest distance from a point to a line using a ruler and compasses.</a:t>
                      </a:r>
                      <a:endParaRPr lang="en-US" sz="27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 architects use compasses and rulers to draw accurate scale drawings.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3461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98">
                <a:tc gridSpan="3"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do these words mean: perpendicular, bisect, arc?</a:t>
                      </a:r>
                      <a:endParaRPr lang="en-US" sz="27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2306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8.6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200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48818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742950" algn="l"/>
                <a:tab pos="2743200" algn="l"/>
              </a:tabLst>
            </a:pPr>
            <a:r>
              <a:rPr lang="en-US" sz="2100" dirty="0" smtClean="0"/>
              <a:t>Make an accurate drawing of this triangle.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742950" algn="l"/>
                <a:tab pos="27432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Reasoning </a:t>
            </a:r>
            <a:r>
              <a:rPr lang="en-US" sz="2100" dirty="0"/>
              <a:t>- Make an accurate drawing of </a:t>
            </a:r>
            <a:r>
              <a:rPr lang="en-US" sz="2100" dirty="0" smtClean="0"/>
              <a:t>a triangle with these three angles.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 smtClean="0"/>
          </a:p>
          <a:p>
            <a:pPr>
              <a:buClr>
                <a:srgbClr val="C00000"/>
              </a:buClr>
              <a:tabLst>
                <a:tab pos="742950" algn="l"/>
                <a:tab pos="2743200" algn="l"/>
              </a:tabLst>
            </a:pPr>
            <a:endParaRPr lang="en-US" sz="2100" dirty="0" smtClean="0"/>
          </a:p>
          <a:p>
            <a:pPr>
              <a:buClr>
                <a:srgbClr val="C00000"/>
              </a:buClr>
              <a:tabLst>
                <a:tab pos="742950" algn="l"/>
                <a:tab pos="2743200" algn="l"/>
              </a:tabLst>
            </a:pPr>
            <a:r>
              <a:rPr lang="en-US" sz="2100" b="1" dirty="0" smtClean="0">
                <a:solidFill>
                  <a:srgbClr val="C00000"/>
                </a:solidFill>
              </a:rPr>
              <a:t>Discussion</a:t>
            </a:r>
            <a:r>
              <a:rPr lang="en-US" sz="2100" dirty="0" smtClean="0">
                <a:solidFill>
                  <a:srgbClr val="C00000"/>
                </a:solidFill>
              </a:rPr>
              <a:t> </a:t>
            </a:r>
            <a:r>
              <a:rPr lang="en-US" sz="2100" dirty="0" smtClean="0"/>
              <a:t>– Can you draw a different triangle with the same angles.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0184" y="1700808"/>
            <a:ext cx="3111856" cy="1854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886" y="4515124"/>
            <a:ext cx="3752130" cy="1200777"/>
          </a:xfrm>
          <a:prstGeom prst="rect">
            <a:avLst/>
          </a:prstGeom>
        </p:spPr>
      </p:pic>
      <p:sp>
        <p:nvSpPr>
          <p:cNvPr id="10" name="Flowchart: Delay 9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249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275084" y="1281828"/>
            <a:ext cx="8545387" cy="1148352"/>
            <a:chOff x="150163" y="6494199"/>
            <a:chExt cx="8545387" cy="1148352"/>
          </a:xfrm>
        </p:grpSpPr>
        <p:sp>
          <p:nvSpPr>
            <p:cNvPr id="19" name="Rectangle 18"/>
            <p:cNvSpPr/>
            <p:nvPr/>
          </p:nvSpPr>
          <p:spPr>
            <a:xfrm flipH="1">
              <a:off x="150163" y="6673055"/>
              <a:ext cx="8545387" cy="9694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means to draw accurately using a ruler and compasses</a:t>
              </a:r>
              <a:r>
                <a:rPr lang="en-US" sz="2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br>
                <a:rPr lang="en-US" sz="2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entagon 1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 flipH="1">
            <a:off x="238559" y="2344899"/>
            <a:ext cx="8581913" cy="4308872"/>
          </a:xfrm>
          <a:prstGeom prst="rect">
            <a:avLst/>
          </a:prstGeom>
          <a:solidFill>
            <a:srgbClr val="FEF1E1"/>
          </a:solidFill>
          <a:ln>
            <a:solidFill>
              <a:srgbClr val="002060"/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Ins="91440" bIns="91440" rtlCol="0" anchor="t" anchorCtr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triangle with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sides 11cm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8cm and 6cm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4566027"/>
            <a:ext cx="8401370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Sketch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the triangle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first then Draw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the 8cm line.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Open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your compasses to 6cm. Place the point at one end of the 8cm line. Draw an arc.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Open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your compasses to 11cm. Draw another arc from the other end of the 8 cm line. Make sure your arcs are long enough to intersect.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Join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the intersection of the arcs to each end of the 8cm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line.</a:t>
            </a:r>
            <a:b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Don't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rub out your construction marks.</a:t>
            </a:r>
          </a:p>
        </p:txBody>
      </p:sp>
      <p:sp>
        <p:nvSpPr>
          <p:cNvPr id="16" name="Pentagon 15"/>
          <p:cNvSpPr/>
          <p:nvPr/>
        </p:nvSpPr>
        <p:spPr>
          <a:xfrm>
            <a:off x="238559" y="2129096"/>
            <a:ext cx="2943611" cy="42497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493" y="2965073"/>
            <a:ext cx="6871006" cy="15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729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3"/>
              <a:tabLst>
                <a:tab pos="742950" algn="l"/>
                <a:tab pos="2743200" algn="l"/>
              </a:tabLst>
            </a:pPr>
            <a:r>
              <a:rPr lang="en-US" sz="2200" dirty="0"/>
              <a:t>Construct an </a:t>
            </a:r>
            <a:br>
              <a:rPr lang="en-US" sz="2200" dirty="0"/>
            </a:br>
            <a:r>
              <a:rPr lang="en-US" sz="2200" dirty="0" smtClean="0"/>
              <a:t>accurate drawing </a:t>
            </a:r>
            <a:br>
              <a:rPr lang="en-US" sz="2200" dirty="0" smtClean="0"/>
            </a:br>
            <a:r>
              <a:rPr lang="en-US" sz="2200" dirty="0" smtClean="0"/>
              <a:t>of </a:t>
            </a:r>
            <a:r>
              <a:rPr lang="en-US" sz="2200" dirty="0"/>
              <a:t>this triangle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marL="514350" indent="-514350">
              <a:buClr>
                <a:srgbClr val="C00000"/>
              </a:buClr>
              <a:buFont typeface="+mj-lt"/>
              <a:buAutoNum type="arabicPeriod" startAt="3"/>
              <a:tabLst>
                <a:tab pos="742950" algn="l"/>
                <a:tab pos="2743200" algn="l"/>
              </a:tabLst>
            </a:pPr>
            <a:r>
              <a:rPr lang="en-US" sz="2200" dirty="0"/>
              <a:t>Construct each triangle ABC. </a:t>
            </a: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AB </a:t>
            </a:r>
            <a:r>
              <a:rPr lang="en-US" sz="2200" dirty="0"/>
              <a:t>= 5cm, BC= 6cm, AC = 7cm </a:t>
            </a: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AB </a:t>
            </a:r>
            <a:r>
              <a:rPr lang="en-US" sz="2200" dirty="0"/>
              <a:t>= 10cm, AC = 5cm, CB = 6cm </a:t>
            </a: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AB </a:t>
            </a:r>
            <a:r>
              <a:rPr lang="en-US" sz="2200" dirty="0"/>
              <a:t>= 8.5 cm, BC = 4cm, AC = 7.5 cm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3"/>
              <a:tabLst>
                <a:tab pos="742950" algn="l"/>
                <a:tab pos="2743200" algn="l"/>
              </a:tabLst>
            </a:pPr>
            <a:r>
              <a:rPr lang="en-US" sz="2200" dirty="0" smtClean="0"/>
              <a:t>Construct </a:t>
            </a:r>
            <a:r>
              <a:rPr lang="en-US" sz="2200" dirty="0"/>
              <a:t>an equilateral triangle with sides </a:t>
            </a:r>
            <a:r>
              <a:rPr lang="en-US" sz="2200" dirty="0" smtClean="0"/>
              <a:t>6.5cm.</a:t>
            </a:r>
            <a:br>
              <a:rPr lang="en-US" sz="2200" dirty="0" smtClean="0"/>
            </a:br>
            <a:r>
              <a:rPr lang="en-US" sz="2200" dirty="0" smtClean="0"/>
              <a:t>Check </a:t>
            </a:r>
            <a:r>
              <a:rPr lang="en-US" sz="2200" dirty="0"/>
              <a:t>the angles using a protractor.</a:t>
            </a:r>
            <a:endParaRPr lang="en-US" sz="22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64141" y="5764614"/>
            <a:ext cx="52045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strategy hint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Sketch each triangle first and label the lengths.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626" y="1239606"/>
            <a:ext cx="2419996" cy="161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818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239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3800" b="1" dirty="0" smtClean="0">
                <a:solidFill>
                  <a:srgbClr val="FF0000"/>
                </a:solidFill>
              </a:rPr>
              <a:t>Fluency </a:t>
            </a:r>
            <a:r>
              <a:rPr lang="en-US" sz="3800" b="1" dirty="0">
                <a:solidFill>
                  <a:srgbClr val="FF0000"/>
                </a:solidFill>
              </a:rPr>
              <a:t>with measures </a:t>
            </a:r>
          </a:p>
          <a:p>
            <a:pPr marL="566738" indent="-566738">
              <a:buClr>
                <a:srgbClr val="C00000"/>
              </a:buClr>
              <a:buFont typeface="+mj-lt"/>
              <a:buAutoNum type="arabicPeriod" startAt="4"/>
              <a:tabLst>
                <a:tab pos="1079500" algn="l"/>
                <a:tab pos="2743200" algn="l"/>
              </a:tabLst>
            </a:pPr>
            <a:r>
              <a:rPr lang="en-US" sz="3800" dirty="0" smtClean="0"/>
              <a:t>Copy </a:t>
            </a:r>
            <a:r>
              <a:rPr lang="en-US" sz="3800" dirty="0"/>
              <a:t>and complete </a:t>
            </a:r>
            <a:endParaRPr lang="en-US" sz="3800" dirty="0" smtClean="0"/>
          </a:p>
          <a:p>
            <a:pPr marL="1023938" lvl="2" indent="-457200"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3800" dirty="0" smtClean="0"/>
              <a:t>1m =</a:t>
            </a:r>
            <a:r>
              <a:rPr lang="en-US" sz="3800" dirty="0">
                <a:sym typeface="Wingdings" panose="05000000000000000000" pitchFamily="2" charset="2"/>
              </a:rPr>
              <a:t>  </a:t>
            </a:r>
            <a:r>
              <a:rPr lang="en-US" sz="3800" dirty="0" smtClean="0"/>
              <a:t>cm </a:t>
            </a:r>
          </a:p>
          <a:p>
            <a:pPr marL="1023938" lvl="2" indent="-457200"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3800" dirty="0" smtClean="0"/>
              <a:t>1km </a:t>
            </a:r>
            <a:r>
              <a:rPr lang="en-US" sz="3800" dirty="0"/>
              <a:t>= </a:t>
            </a:r>
            <a:r>
              <a:rPr lang="en-US" sz="3800" dirty="0">
                <a:sym typeface="Wingdings" panose="05000000000000000000" pitchFamily="2" charset="2"/>
              </a:rPr>
              <a:t> </a:t>
            </a:r>
            <a:r>
              <a:rPr lang="en-US" sz="3800" dirty="0" smtClean="0"/>
              <a:t>m </a:t>
            </a:r>
          </a:p>
          <a:p>
            <a:pPr marL="1023938" lvl="2" indent="-457200"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3800" dirty="0" smtClean="0"/>
              <a:t>1km </a:t>
            </a:r>
            <a:r>
              <a:rPr lang="en-US" sz="3800" dirty="0"/>
              <a:t>= </a:t>
            </a:r>
            <a:r>
              <a:rPr lang="en-US" sz="3800" dirty="0">
                <a:sym typeface="Wingdings" panose="05000000000000000000" pitchFamily="2" charset="2"/>
              </a:rPr>
              <a:t> </a:t>
            </a:r>
            <a:r>
              <a:rPr lang="en-US" sz="3800" dirty="0" smtClean="0"/>
              <a:t>cm</a:t>
            </a:r>
          </a:p>
          <a:p>
            <a:pPr marL="566738" indent="-566738">
              <a:buClr>
                <a:srgbClr val="C00000"/>
              </a:buClr>
              <a:buFont typeface="+mj-lt"/>
              <a:buAutoNum type="arabicPeriod" startAt="4"/>
              <a:tabLst>
                <a:tab pos="1079500" algn="l"/>
                <a:tab pos="2743200" algn="l"/>
              </a:tabLst>
            </a:pPr>
            <a:r>
              <a:rPr lang="en-US" sz="3800" dirty="0" smtClean="0"/>
              <a:t>How many</a:t>
            </a:r>
          </a:p>
          <a:p>
            <a:pPr marL="1206500" lvl="1" indent="-6397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3800" dirty="0" smtClean="0"/>
              <a:t>cm in 4m	</a:t>
            </a:r>
          </a:p>
          <a:p>
            <a:pPr marL="1206500" lvl="1" indent="-639763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3800" dirty="0" smtClean="0"/>
              <a:t>m in 6.2km?</a:t>
            </a:r>
          </a:p>
        </p:txBody>
      </p:sp>
    </p:spTree>
    <p:extLst>
      <p:ext uri="{BB962C8B-B14F-4D97-AF65-F5344CB8AC3E}">
        <p14:creationId xmlns:p14="http://schemas.microsoft.com/office/powerpoint/2010/main" val="4261484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743200" algn="l"/>
              </a:tabLst>
            </a:pPr>
            <a:r>
              <a:rPr lang="en-US" sz="2400" b="1" dirty="0">
                <a:solidFill>
                  <a:srgbClr val="C00000"/>
                </a:solidFill>
              </a:rPr>
              <a:t>Reasoning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Explain why it is impossible to construct triangle with sides 6cm, 4.5cm, 11cm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2743200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Real</a:t>
            </a:r>
            <a:r>
              <a:rPr lang="en-US" sz="2400" dirty="0" smtClean="0"/>
              <a:t> Construct an </a:t>
            </a:r>
            <a:r>
              <a:rPr lang="en-US" sz="2400" dirty="0"/>
              <a:t>accurate scale </a:t>
            </a:r>
            <a:r>
              <a:rPr lang="en-US" sz="2400" dirty="0" smtClean="0"/>
              <a:t>drawing </a:t>
            </a:r>
            <a:r>
              <a:rPr lang="en-US" sz="2400" dirty="0"/>
              <a:t>of this skateboard ramp. Use a scale of 1 cm to 20 cm.</a:t>
            </a:r>
            <a:endParaRPr lang="en-US" sz="24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842" y="4365104"/>
            <a:ext cx="3534676" cy="22091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251520" y="2535287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Try the construction.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714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509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2743200" algn="l"/>
              </a:tabLst>
            </a:pPr>
            <a:r>
              <a:rPr lang="en-US" sz="2030" b="1" dirty="0">
                <a:solidFill>
                  <a:srgbClr val="C00000"/>
                </a:solidFill>
              </a:rPr>
              <a:t>Real</a:t>
            </a:r>
            <a:r>
              <a:rPr lang="en-US" sz="2030" dirty="0"/>
              <a:t> The diagram shows the end elevation of a house </a:t>
            </a:r>
            <a:r>
              <a:rPr lang="en-US" sz="2030" dirty="0" smtClean="0"/>
              <a:t>roof.</a:t>
            </a:r>
            <a:br>
              <a:rPr lang="en-US" sz="2030" dirty="0" smtClean="0"/>
            </a:br>
            <a:r>
              <a:rPr lang="en-US" sz="2030" dirty="0" smtClean="0"/>
              <a:t>Using </a:t>
            </a:r>
            <a:r>
              <a:rPr lang="en-US" sz="2030" dirty="0"/>
              <a:t>a scale of 1 cm to 2 m, construct an accurate scale </a:t>
            </a:r>
            <a:r>
              <a:rPr lang="en-US" sz="2030" dirty="0" smtClean="0"/>
              <a:t/>
            </a:r>
            <a:br>
              <a:rPr lang="en-US" sz="2030" dirty="0" smtClean="0"/>
            </a:br>
            <a:r>
              <a:rPr lang="en-US" sz="2030" dirty="0" smtClean="0"/>
              <a:t>drawing </a:t>
            </a:r>
            <a:r>
              <a:rPr lang="en-US" sz="2030" dirty="0"/>
              <a:t>of this </a:t>
            </a:r>
            <a:br>
              <a:rPr lang="en-US" sz="2030" dirty="0"/>
            </a:br>
            <a:r>
              <a:rPr lang="en-US" sz="2030" dirty="0" smtClean="0"/>
              <a:t>elevation.</a:t>
            </a:r>
            <a:br>
              <a:rPr lang="en-US" sz="2030" dirty="0" smtClean="0"/>
            </a:br>
            <a:endParaRPr lang="en-US" sz="2030" dirty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2743200" algn="l"/>
              </a:tabLst>
            </a:pPr>
            <a:r>
              <a:rPr lang="en-US" sz="2030" b="1" dirty="0" smtClean="0">
                <a:solidFill>
                  <a:srgbClr val="C00000"/>
                </a:solidFill>
              </a:rPr>
              <a:t>Real </a:t>
            </a:r>
            <a:r>
              <a:rPr lang="en-US" sz="2030" b="1" dirty="0">
                <a:solidFill>
                  <a:srgbClr val="C00000"/>
                </a:solidFill>
              </a:rPr>
              <a:t>/ Problem-solving </a:t>
            </a:r>
            <a:r>
              <a:rPr lang="en-US" sz="2030" dirty="0"/>
              <a:t>This chocolate box is in the shape of a tetrahedron. Each face is an equilateral triangle with side length </a:t>
            </a:r>
            <a:r>
              <a:rPr lang="en-US" sz="2030" dirty="0" smtClean="0"/>
              <a:t>24cm.</a:t>
            </a:r>
            <a:br>
              <a:rPr lang="en-US" sz="2030" dirty="0" smtClean="0"/>
            </a:br>
            <a:r>
              <a:rPr lang="en-US" sz="2030" dirty="0" smtClean="0"/>
              <a:t>Construct </a:t>
            </a:r>
            <a:r>
              <a:rPr lang="en-US" sz="2030" dirty="0"/>
              <a:t>an </a:t>
            </a:r>
            <a:r>
              <a:rPr lang="en-US" sz="2030" dirty="0" smtClean="0"/>
              <a:t/>
            </a:r>
            <a:br>
              <a:rPr lang="en-US" sz="2030" dirty="0" smtClean="0"/>
            </a:br>
            <a:r>
              <a:rPr lang="en-US" sz="2030" dirty="0" smtClean="0"/>
              <a:t>accurate </a:t>
            </a:r>
            <a:r>
              <a:rPr lang="en-US" sz="2030" dirty="0"/>
              <a:t>net for </a:t>
            </a:r>
            <a:r>
              <a:rPr lang="en-US" sz="2030" dirty="0" smtClean="0"/>
              <a:t/>
            </a:r>
            <a:br>
              <a:rPr lang="en-US" sz="2030" dirty="0" smtClean="0"/>
            </a:br>
            <a:r>
              <a:rPr lang="en-US" sz="2030" dirty="0" smtClean="0"/>
              <a:t>the box.</a:t>
            </a:r>
            <a:br>
              <a:rPr lang="en-US" sz="2030" dirty="0" smtClean="0"/>
            </a:br>
            <a:r>
              <a:rPr lang="en-US" sz="2030" dirty="0" smtClean="0"/>
              <a:t>Use </a:t>
            </a:r>
            <a:r>
              <a:rPr lang="en-US" sz="2030" dirty="0"/>
              <a:t>a scale of </a:t>
            </a:r>
            <a:r>
              <a:rPr lang="en-US" sz="2030" dirty="0" smtClean="0"/>
              <a:t/>
            </a:r>
            <a:br>
              <a:rPr lang="en-US" sz="2030" dirty="0" smtClean="0"/>
            </a:br>
            <a:r>
              <a:rPr lang="en-US" sz="2030" dirty="0" smtClean="0"/>
              <a:t>1 </a:t>
            </a:r>
            <a:r>
              <a:rPr lang="en-US" sz="2030" dirty="0"/>
              <a:t>cm to 4 cm.</a:t>
            </a:r>
            <a:endParaRPr lang="en-US" sz="203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8865" y="2298580"/>
            <a:ext cx="2449239" cy="1130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906" y="4437112"/>
            <a:ext cx="2381198" cy="20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881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275084" y="1281828"/>
            <a:ext cx="8545387" cy="825187"/>
            <a:chOff x="150163" y="6494199"/>
            <a:chExt cx="8545387" cy="825187"/>
          </a:xfrm>
        </p:grpSpPr>
        <p:sp>
          <p:nvSpPr>
            <p:cNvPr id="19" name="Rectangle 18"/>
            <p:cNvSpPr/>
            <p:nvPr/>
          </p:nvSpPr>
          <p:spPr>
            <a:xfrm flipH="1">
              <a:off x="150163" y="6673055"/>
              <a:ext cx="8545387" cy="6463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perpendicular bisector 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cuts a line in half at right angles.</a:t>
              </a:r>
            </a:p>
          </p:txBody>
        </p:sp>
        <p:sp>
          <p:nvSpPr>
            <p:cNvPr id="20" name="Pentagon 1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14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 flipH="1">
            <a:off x="238559" y="2344899"/>
            <a:ext cx="8581913" cy="4247317"/>
          </a:xfrm>
          <a:prstGeom prst="rect">
            <a:avLst/>
          </a:prstGeom>
          <a:solidFill>
            <a:srgbClr val="FEF1E1"/>
          </a:solidFill>
          <a:ln>
            <a:solidFill>
              <a:srgbClr val="002060"/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Ins="91440" bIns="91440" rtlCol="0" anchor="t" anchorCtr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line 9cm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Construct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bisector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4221088"/>
            <a:ext cx="8401370" cy="2308324"/>
          </a:xfrm>
          <a:prstGeom prst="rect">
            <a:avLst/>
          </a:prstGeom>
          <a:solidFill>
            <a:srgbClr val="FCEBE3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Use a ruler to draw the line.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Open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your compasses to more than half the length of the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line.</a:t>
            </a:r>
            <a:b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Place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the point on one end of the line and draw an arc above and below.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Keeping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the compasses open to the same distance, move the point of the compasses to the other end of the line and draw a similar arc.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Join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the points where the arcs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intersect.</a:t>
            </a:r>
            <a:b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Don't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rub out your construction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marks.</a:t>
            </a:r>
            <a:b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This </a:t>
            </a:r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vertical line is the perpendicular bisector.</a:t>
            </a:r>
          </a:p>
        </p:txBody>
      </p:sp>
      <p:sp>
        <p:nvSpPr>
          <p:cNvPr id="16" name="Pentagon 15"/>
          <p:cNvSpPr/>
          <p:nvPr/>
        </p:nvSpPr>
        <p:spPr>
          <a:xfrm>
            <a:off x="238559" y="2129096"/>
            <a:ext cx="2943611" cy="42497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0049" y="2420888"/>
            <a:ext cx="5436407" cy="170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1819" y="5364261"/>
            <a:ext cx="1188082" cy="10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656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0"/>
              <a:tabLst>
                <a:tab pos="742950" algn="l"/>
                <a:tab pos="2743200" algn="l"/>
              </a:tabLst>
            </a:pPr>
            <a:r>
              <a:rPr lang="en-US" sz="1950" dirty="0" smtClean="0">
                <a:solidFill>
                  <a:srgbClr val="C00000"/>
                </a:solidFill>
              </a:rPr>
              <a:t>a.</a:t>
            </a:r>
            <a:r>
              <a:rPr lang="en-US" sz="1950" dirty="0" smtClean="0"/>
              <a:t> </a:t>
            </a:r>
            <a:r>
              <a:rPr lang="en-US" sz="1950" dirty="0"/>
              <a:t>Draw a line segment AB 7 cm long. </a:t>
            </a:r>
            <a:r>
              <a:rPr lang="en-US" sz="1950" dirty="0" smtClean="0"/>
              <a:t>	Construct </a:t>
            </a:r>
            <a:r>
              <a:rPr lang="en-US" sz="1950" dirty="0"/>
              <a:t>the perpendicular bisector of </a:t>
            </a:r>
            <a:r>
              <a:rPr lang="en-US" sz="1950" dirty="0" smtClean="0"/>
              <a:t>	AB</a:t>
            </a:r>
            <a:r>
              <a:rPr lang="en-US" sz="1950" dirty="0"/>
              <a:t>. </a:t>
            </a:r>
            <a:endParaRPr lang="en-US" sz="1950" dirty="0" smtClean="0"/>
          </a:p>
          <a:p>
            <a:pPr marL="742950" lvl="1" indent="-2857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1950" dirty="0" smtClean="0"/>
              <a:t>Use </a:t>
            </a:r>
            <a:r>
              <a:rPr lang="en-US" sz="1950" dirty="0"/>
              <a:t>a ruler and protractor to check that it bisects your line at right angles.</a:t>
            </a:r>
          </a:p>
          <a:p>
            <a:pPr marL="742950" lvl="1" indent="-2857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1950" dirty="0" smtClean="0"/>
              <a:t>Mark </a:t>
            </a:r>
            <a:r>
              <a:rPr lang="en-US" sz="1950" dirty="0"/>
              <a:t>any point P on your perpendicular bisector. Measure its distance from A and from B. Discussion How can you find a point the same distance from A as from </a:t>
            </a:r>
            <a:r>
              <a:rPr lang="en-US" sz="1950" dirty="0" smtClean="0"/>
              <a:t>B?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 startAt="10"/>
              <a:tabLst>
                <a:tab pos="2743200" algn="l"/>
              </a:tabLst>
            </a:pPr>
            <a:r>
              <a:rPr lang="en-US" sz="1950" b="1" dirty="0" smtClean="0">
                <a:solidFill>
                  <a:srgbClr val="C00000"/>
                </a:solidFill>
              </a:rPr>
              <a:t>Problem-solving </a:t>
            </a:r>
            <a:r>
              <a:rPr lang="en-US" sz="1950" dirty="0"/>
              <a:t>Two ships, S and T, are 50 m apart, </a:t>
            </a:r>
            <a:endParaRPr lang="en-US" sz="1950" dirty="0" smtClean="0"/>
          </a:p>
          <a:p>
            <a:pPr marL="742950" lvl="1" indent="-2857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950" dirty="0" smtClean="0"/>
              <a:t>Using </a:t>
            </a:r>
            <a:r>
              <a:rPr lang="en-US" sz="1950" dirty="0"/>
              <a:t>a scale of 1 cm to 5 m, draw an accurate </a:t>
            </a:r>
            <a:r>
              <a:rPr lang="en-US" sz="1950" dirty="0" smtClean="0"/>
              <a:t>scale drawing </a:t>
            </a:r>
            <a:r>
              <a:rPr lang="en-US" sz="1950" dirty="0"/>
              <a:t>of the ships.</a:t>
            </a:r>
          </a:p>
          <a:p>
            <a:pPr marL="742950" lvl="1" indent="-2857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950" dirty="0" smtClean="0"/>
              <a:t>A </a:t>
            </a:r>
            <a:r>
              <a:rPr lang="en-US" sz="1950" dirty="0"/>
              <a:t>lifeboat is equidistant from both ships.</a:t>
            </a:r>
          </a:p>
          <a:p>
            <a:pPr marL="742950" lvl="1" indent="-2857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950" dirty="0"/>
              <a:t>Construct a line to show where the lifeboat could be.</a:t>
            </a:r>
            <a:endParaRPr lang="en-US" sz="195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sp>
        <p:nvSpPr>
          <p:cNvPr id="10" name="Rectangle 9"/>
          <p:cNvSpPr/>
          <p:nvPr/>
        </p:nvSpPr>
        <p:spPr>
          <a:xfrm flipH="1">
            <a:off x="5580112" y="5589240"/>
            <a:ext cx="322039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communication hint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‘Equidistant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means 'at equal distance from'.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839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2"/>
              <a:tabLst>
                <a:tab pos="742950" algn="l"/>
                <a:tab pos="2743200" algn="l"/>
              </a:tabLst>
            </a:pPr>
            <a:r>
              <a:rPr lang="en-US" sz="2200" dirty="0" smtClean="0"/>
              <a:t>Follow </a:t>
            </a:r>
            <a:r>
              <a:rPr lang="en-US" sz="2200" dirty="0"/>
              <a:t>these instructions to draw the perpendicular from point P not on the line to the line AB</a:t>
            </a:r>
            <a:r>
              <a:rPr lang="en-US" sz="2200" dirty="0" smtClean="0"/>
              <a:t>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742950" algn="l"/>
                <a:tab pos="2743200" algn="l"/>
              </a:tabLst>
            </a:pPr>
            <a:r>
              <a:rPr lang="en-US" sz="2200" dirty="0" smtClean="0"/>
              <a:t>Draw </a:t>
            </a:r>
            <a:r>
              <a:rPr lang="en-US" sz="2200" dirty="0"/>
              <a:t>a line segment AB and point P not on the line, </a:t>
            </a:r>
            <a:endParaRPr lang="en-US" sz="22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742950" algn="l"/>
                <a:tab pos="2743200" algn="l"/>
              </a:tabLst>
            </a:pPr>
            <a:r>
              <a:rPr lang="en-US" sz="2200" dirty="0" smtClean="0"/>
              <a:t>Open </a:t>
            </a:r>
            <a:r>
              <a:rPr lang="en-US" sz="2200" dirty="0"/>
              <a:t>your compasses and draw an arc </a:t>
            </a:r>
            <a:r>
              <a:rPr lang="en-US" sz="2200" dirty="0" smtClean="0"/>
              <a:t>with centre </a:t>
            </a:r>
            <a:r>
              <a:rPr lang="en-US" sz="2200" dirty="0"/>
              <a:t>P. Label the two points where it </a:t>
            </a:r>
            <a:r>
              <a:rPr lang="en-US" sz="2200" dirty="0" smtClean="0"/>
              <a:t>intersects the </a:t>
            </a:r>
            <a:r>
              <a:rPr lang="en-US" sz="2200" dirty="0"/>
              <a:t>line AB S and T.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742950" algn="l"/>
                <a:tab pos="2743200" algn="l"/>
              </a:tabLst>
            </a:pPr>
            <a:r>
              <a:rPr lang="en-US" sz="2200" dirty="0" smtClean="0"/>
              <a:t>Construct </a:t>
            </a:r>
            <a:r>
              <a:rPr lang="en-US" sz="2200" dirty="0"/>
              <a:t>the perpendicular bisector of the line ST. </a:t>
            </a:r>
          </a:p>
          <a:p>
            <a:pPr lvl="1">
              <a:buClr>
                <a:srgbClr val="C00000"/>
              </a:buClr>
              <a:tabLst>
                <a:tab pos="742950" algn="l"/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Discussion </a:t>
            </a:r>
            <a:r>
              <a:rPr lang="en-US" sz="2200" dirty="0"/>
              <a:t>What is the shortest distance from P to AB</a:t>
            </a:r>
            <a:r>
              <a:rPr lang="en-US" sz="2200" dirty="0" smtClean="0"/>
              <a:t>?	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64" y="4365104"/>
            <a:ext cx="4313233" cy="8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91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3"/>
              <a:tabLst>
                <a:tab pos="742950" algn="l"/>
                <a:tab pos="2743200" algn="l"/>
              </a:tabLst>
            </a:pPr>
            <a:r>
              <a:rPr lang="en-US" sz="2100" dirty="0"/>
              <a:t>Follow these instructions to construct the perpendicular at point P on a line,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Draw </a:t>
            </a:r>
            <a:r>
              <a:rPr lang="en-US" sz="2100" dirty="0"/>
              <a:t>a line segment and point P on the line.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Open </a:t>
            </a:r>
            <a:r>
              <a:rPr lang="en-US" sz="2100" dirty="0"/>
              <a:t>your compasses. Put the point on P and draw arcs on the line on either side of point </a:t>
            </a:r>
            <a:r>
              <a:rPr lang="en-US" sz="2100" dirty="0" smtClean="0"/>
              <a:t>P.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Label </a:t>
            </a:r>
            <a:r>
              <a:rPr lang="en-US" sz="2100" dirty="0"/>
              <a:t>the points where they intersect the line X and Y. , (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Construct </a:t>
            </a:r>
            <a:r>
              <a:rPr lang="en-US" sz="2100" dirty="0"/>
              <a:t>the perpendicular bisector.</a:t>
            </a:r>
            <a:endParaRPr lang="en-US" sz="21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251" y="3570634"/>
            <a:ext cx="2613717" cy="58082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5085" y="5525944"/>
            <a:ext cx="5213924" cy="1071408"/>
            <a:chOff x="150164" y="6494199"/>
            <a:chExt cx="5213924" cy="1071408"/>
          </a:xfrm>
        </p:grpSpPr>
        <p:sp>
          <p:nvSpPr>
            <p:cNvPr id="9" name="Rectangle 8"/>
            <p:cNvSpPr/>
            <p:nvPr/>
          </p:nvSpPr>
          <p:spPr>
            <a:xfrm flipH="1">
              <a:off x="150164" y="6673055"/>
              <a:ext cx="5213924" cy="8925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2860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shortest path from a point to a line is perpendicular to the line.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15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0277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52418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3"/>
              <a:tabLst>
                <a:tab pos="742950" algn="l"/>
                <a:tab pos="274320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Problem-solving</a:t>
            </a:r>
            <a:r>
              <a:rPr lang="en-US" sz="2100" b="1" dirty="0"/>
              <a:t> </a:t>
            </a:r>
            <a:r>
              <a:rPr lang="en-US" sz="2100" dirty="0"/>
              <a:t>A swimmer wants to </a:t>
            </a:r>
            <a:r>
              <a:rPr lang="en-US" sz="2100" dirty="0" smtClean="0"/>
              <a:t>swim the </a:t>
            </a:r>
            <a:r>
              <a:rPr lang="en-US" sz="2100" dirty="0"/>
              <a:t>shortest distance to the edge of a swimming pool. The scale is 1 cm to 5 m.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Trace </a:t>
            </a:r>
            <a:r>
              <a:rPr lang="en-US" sz="2100" dirty="0"/>
              <a:t>the diagram and construct the shortest path for the swimmer to swim to each side of the swimming pool.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Work </a:t>
            </a:r>
            <a:r>
              <a:rPr lang="en-US" sz="2100" dirty="0"/>
              <a:t>out the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difference </a:t>
            </a:r>
            <a:r>
              <a:rPr lang="en-US" sz="2100" dirty="0"/>
              <a:t>in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the distances</a:t>
            </a:r>
            <a:r>
              <a:rPr lang="en-US" sz="2100" dirty="0"/>
              <a:t>.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swimmer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swims </a:t>
            </a:r>
            <a:r>
              <a:rPr lang="en-US" sz="2100" dirty="0"/>
              <a:t>2 m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every second.</a:t>
            </a:r>
            <a:br>
              <a:rPr lang="en-US" sz="2100" dirty="0" smtClean="0"/>
            </a:br>
            <a:r>
              <a:rPr lang="en-US" sz="2100" dirty="0" smtClean="0"/>
              <a:t>How </a:t>
            </a:r>
            <a:r>
              <a:rPr lang="en-US" sz="2100" dirty="0"/>
              <a:t>long would the shortest distance take?</a:t>
            </a:r>
            <a:endParaRPr lang="en-US" sz="21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8.6 – Constructions 1</a:t>
            </a:r>
            <a:endParaRPr lang="en-GB" sz="40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840" y="3575878"/>
            <a:ext cx="2352737" cy="221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76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8.7 – </a:t>
            </a:r>
            <a:r>
              <a:rPr lang="en-US" sz="4000" dirty="0" smtClean="0"/>
              <a:t>Constructions 2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256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795848"/>
              </p:ext>
            </p:extLst>
          </p:nvPr>
        </p:nvGraphicFramePr>
        <p:xfrm>
          <a:off x="251518" y="1268761"/>
          <a:ext cx="8568952" cy="46805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3186356"/>
                <a:gridCol w="3240358"/>
              </a:tblGrid>
              <a:tr h="54066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66143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Bisect an angle using a ruler and compasses.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 angles using a ruler and compasses,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 shapes made from triangles using a ruler and compasses.</a:t>
                      </a:r>
                      <a:endParaRPr lang="en-US" sz="27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Constructing shapes accurately reduces errors,</a:t>
                      </a:r>
                      <a:r>
                        <a:rPr lang="en-US" sz="2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which can be costly and even dangerous.</a:t>
                      </a:r>
                      <a:endParaRPr lang="en-US" sz="27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3461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98">
                <a:tc gridSpan="3"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a protractor to draw an angle of 45°.</a:t>
                      </a:r>
                      <a:endParaRPr lang="en-US" sz="27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2306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8.7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561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7" y="1246103"/>
            <a:ext cx="480979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743200" algn="l"/>
              </a:tabLst>
            </a:pPr>
            <a:r>
              <a:rPr lang="en-US" sz="2600" dirty="0" smtClean="0">
                <a:solidFill>
                  <a:srgbClr val="C00000"/>
                </a:solidFill>
              </a:rPr>
              <a:t>a.</a:t>
            </a:r>
            <a:r>
              <a:rPr lang="en-US" sz="2600" dirty="0" smtClean="0"/>
              <a:t> 	Construct </a:t>
            </a:r>
            <a:r>
              <a:rPr lang="en-US" sz="2600" dirty="0"/>
              <a:t>a triangle with </a:t>
            </a:r>
            <a:r>
              <a:rPr lang="en-US" sz="2600" dirty="0" smtClean="0"/>
              <a:t>	sides </a:t>
            </a:r>
            <a:r>
              <a:rPr lang="en-US" sz="2600" dirty="0"/>
              <a:t>10cm, 8cm, 6cm </a:t>
            </a:r>
            <a:r>
              <a:rPr lang="en-US" sz="2600" dirty="0" smtClean="0"/>
              <a:t>	using </a:t>
            </a:r>
            <a:r>
              <a:rPr lang="en-US" sz="2600" dirty="0"/>
              <a:t>a ruler and </a:t>
            </a:r>
            <a:r>
              <a:rPr lang="en-US" sz="2600" dirty="0" smtClean="0"/>
              <a:t>	compasses</a:t>
            </a:r>
            <a:r>
              <a:rPr lang="en-US" sz="2600" dirty="0"/>
              <a:t>,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600" dirty="0" smtClean="0"/>
              <a:t>What </a:t>
            </a:r>
            <a:r>
              <a:rPr lang="en-US" sz="2600" dirty="0"/>
              <a:t>type of triangle have you drawn?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914400" algn="l"/>
                <a:tab pos="2743200" algn="l"/>
              </a:tabLst>
            </a:pPr>
            <a:r>
              <a:rPr lang="en-US" sz="2600" dirty="0" smtClean="0">
                <a:solidFill>
                  <a:srgbClr val="C00000"/>
                </a:solidFill>
              </a:rPr>
              <a:t>a.</a:t>
            </a:r>
            <a:r>
              <a:rPr lang="en-US" sz="2600" dirty="0" smtClean="0"/>
              <a:t> 	Construct </a:t>
            </a:r>
            <a:r>
              <a:rPr lang="en-US" sz="2600" dirty="0"/>
              <a:t>an equilateral </a:t>
            </a:r>
            <a:r>
              <a:rPr lang="en-US" sz="2600" dirty="0" smtClean="0"/>
              <a:t>	triangle </a:t>
            </a:r>
            <a:r>
              <a:rPr lang="en-US" sz="2600" dirty="0"/>
              <a:t>with side 5cm </a:t>
            </a:r>
            <a:r>
              <a:rPr lang="en-US" sz="2600" dirty="0" smtClean="0"/>
              <a:t>	using </a:t>
            </a:r>
            <a:r>
              <a:rPr lang="en-US" sz="2600" dirty="0"/>
              <a:t>a ruler and </a:t>
            </a:r>
            <a:r>
              <a:rPr lang="en-US" sz="2600" dirty="0" smtClean="0"/>
              <a:t>	compasses</a:t>
            </a:r>
            <a:r>
              <a:rPr lang="en-US" sz="2600" dirty="0"/>
              <a:t>, </a:t>
            </a:r>
            <a:endParaRPr lang="en-US" sz="26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914400" algn="l"/>
                <a:tab pos="2743200" algn="l"/>
              </a:tabLst>
            </a:pPr>
            <a:r>
              <a:rPr lang="en-US" sz="2600" dirty="0" smtClean="0"/>
              <a:t>What </a:t>
            </a:r>
            <a:r>
              <a:rPr lang="en-US" sz="2600" dirty="0"/>
              <a:t>is the size of each interior angle in your triangle?</a:t>
            </a:r>
            <a:endParaRPr lang="en-US" sz="26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sp>
        <p:nvSpPr>
          <p:cNvPr id="7" name="Flowchart: Delay 6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231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275084" y="1281828"/>
            <a:ext cx="8545387" cy="825187"/>
            <a:chOff x="150163" y="6494199"/>
            <a:chExt cx="8545387" cy="825187"/>
          </a:xfrm>
        </p:grpSpPr>
        <p:sp>
          <p:nvSpPr>
            <p:cNvPr id="9" name="Rectangle 8"/>
            <p:cNvSpPr/>
            <p:nvPr/>
          </p:nvSpPr>
          <p:spPr>
            <a:xfrm flipH="1">
              <a:off x="150163" y="6673055"/>
              <a:ext cx="8545387" cy="6463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 bisector 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cuts an angle exactly in half.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16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flipH="1">
            <a:off x="238559" y="2344899"/>
            <a:ext cx="8581913" cy="4308872"/>
          </a:xfrm>
          <a:prstGeom prst="rect">
            <a:avLst/>
          </a:prstGeom>
          <a:solidFill>
            <a:srgbClr val="FEF1E1"/>
          </a:solidFill>
          <a:ln>
            <a:solidFill>
              <a:srgbClr val="002060"/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Ins="91440" bIns="91440" rtlCol="0" anchor="t" anchorCtr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an angle of 80°. Construct the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 bisector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4375205"/>
            <a:ext cx="8401370" cy="2222147"/>
          </a:xfrm>
          <a:prstGeom prst="rect">
            <a:avLst/>
          </a:prstGeom>
          <a:solidFill>
            <a:srgbClr val="FCEBE3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1730" dirty="0">
                <a:latin typeface="Comic Sans MS" panose="030F0702030302020204" pitchFamily="66" charset="0"/>
                <a:cs typeface="Arial" panose="020B0604020202020204" pitchFamily="34" charset="0"/>
              </a:rPr>
              <a:t>Draw an angle of 80° using a protractor.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173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Open </a:t>
            </a:r>
            <a:r>
              <a:rPr lang="en-US" sz="1730" dirty="0">
                <a:latin typeface="Comic Sans MS" panose="030F0702030302020204" pitchFamily="66" charset="0"/>
                <a:cs typeface="Arial" panose="020B0604020202020204" pitchFamily="34" charset="0"/>
              </a:rPr>
              <a:t>your compasses and place the point at the vertex of the angle. Draw an arc that crosses both arms of the angle.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173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Keep </a:t>
            </a:r>
            <a:r>
              <a:rPr lang="en-US" sz="1730" dirty="0">
                <a:latin typeface="Comic Sans MS" panose="030F0702030302020204" pitchFamily="66" charset="0"/>
                <a:cs typeface="Arial" panose="020B0604020202020204" pitchFamily="34" charset="0"/>
              </a:rPr>
              <a:t>the compasses open to the same distance. Move them to one of the points where the arc crosses an arm. Make an arc in the middle of the angle.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173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Do </a:t>
            </a:r>
            <a:r>
              <a:rPr lang="en-US" sz="1730" dirty="0">
                <a:latin typeface="Comic Sans MS" panose="030F0702030302020204" pitchFamily="66" charset="0"/>
                <a:cs typeface="Arial" panose="020B0604020202020204" pitchFamily="34" charset="0"/>
              </a:rPr>
              <a:t>the same for where the arc crosses the other arm.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173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Join </a:t>
            </a:r>
            <a:r>
              <a:rPr lang="en-US" sz="1730" dirty="0">
                <a:latin typeface="Comic Sans MS" panose="030F0702030302020204" pitchFamily="66" charset="0"/>
                <a:cs typeface="Arial" panose="020B0604020202020204" pitchFamily="34" charset="0"/>
              </a:rPr>
              <a:t>the vertex of the angle to the point where the two small arcs intersect. Don't rub out your construction marks. This line is the angle bisector</a:t>
            </a:r>
            <a:r>
              <a:rPr lang="en-US" sz="173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n-US" sz="173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238559" y="2129096"/>
            <a:ext cx="2943611" cy="42497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33" y="3068960"/>
            <a:ext cx="8383931" cy="12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192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239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1079500" algn="l"/>
                <a:tab pos="2743200" algn="l"/>
              </a:tabLst>
            </a:pPr>
            <a:r>
              <a:rPr lang="en-US" sz="2800" b="1" dirty="0" smtClean="0">
                <a:solidFill>
                  <a:srgbClr val="FF0000"/>
                </a:solidFill>
              </a:rPr>
              <a:t>Geometric Fluency</a:t>
            </a:r>
            <a:endParaRPr lang="en-US" sz="2800" b="1" dirty="0">
              <a:solidFill>
                <a:srgbClr val="FF0000"/>
              </a:solidFill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6"/>
              <a:tabLst>
                <a:tab pos="858838" algn="l"/>
                <a:tab pos="1079500" algn="l"/>
                <a:tab pos="2743200" algn="l"/>
              </a:tabLst>
            </a:pPr>
            <a:r>
              <a:rPr lang="en-US" sz="2800" dirty="0" smtClean="0">
                <a:solidFill>
                  <a:srgbClr val="C00000"/>
                </a:solidFill>
              </a:rPr>
              <a:t>a.</a:t>
            </a:r>
            <a:r>
              <a:rPr lang="en-US" sz="2800" dirty="0" smtClean="0"/>
              <a:t> Which of these shapes 	are congruent?</a:t>
            </a:r>
          </a:p>
          <a:p>
            <a:pPr marL="858838" lvl="1" indent="-401638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800" dirty="0"/>
              <a:t>Which of these shapes </a:t>
            </a:r>
            <a:r>
              <a:rPr lang="en-US" sz="2800" dirty="0" smtClean="0"/>
              <a:t>are similar?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3473256"/>
            <a:ext cx="3968447" cy="31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822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856702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2"/>
              <a:tabLst>
                <a:tab pos="914400" algn="l"/>
                <a:tab pos="2743200" algn="l"/>
              </a:tabLst>
            </a:pPr>
            <a:r>
              <a:rPr lang="en-US" sz="2300" dirty="0" smtClean="0"/>
              <a:t>For </a:t>
            </a:r>
            <a:r>
              <a:rPr lang="en-US" sz="2300" dirty="0"/>
              <a:t>each angle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300" dirty="0" smtClean="0"/>
              <a:t>trace </a:t>
            </a:r>
            <a:r>
              <a:rPr lang="en-US" sz="2300" dirty="0"/>
              <a:t>the angle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300" dirty="0" smtClean="0"/>
              <a:t>construct </a:t>
            </a:r>
            <a:r>
              <a:rPr lang="en-US" sz="2300" dirty="0"/>
              <a:t>the angle bisector using a ruler and compasses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300" dirty="0" smtClean="0"/>
              <a:t>check </a:t>
            </a:r>
            <a:r>
              <a:rPr lang="en-US" sz="2300" dirty="0"/>
              <a:t>your two smaller angles using a protractor,</a:t>
            </a:r>
            <a:endParaRPr lang="en-US" sz="23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270" y="2737175"/>
            <a:ext cx="7334029" cy="2131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443" y="4960952"/>
            <a:ext cx="8526705" cy="159293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549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743200" algn="l"/>
              </a:tabLst>
            </a:pPr>
            <a:r>
              <a:rPr lang="en-US" sz="2450" b="1" dirty="0">
                <a:solidFill>
                  <a:srgbClr val="C00000"/>
                </a:solidFill>
              </a:rPr>
              <a:t>Problem-solving </a:t>
            </a:r>
            <a:r>
              <a:rPr lang="en-US" sz="2450" dirty="0"/>
              <a:t>Use a ruler and compasses </a:t>
            </a:r>
            <a:r>
              <a:rPr lang="en-US" sz="2450" dirty="0" smtClean="0"/>
              <a:t>to construct </a:t>
            </a:r>
            <a:r>
              <a:rPr lang="en-US" sz="2450" dirty="0"/>
              <a:t>these angles, </a:t>
            </a:r>
            <a:endParaRPr lang="en-US" sz="245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450" dirty="0" smtClean="0"/>
              <a:t>90</a:t>
            </a:r>
            <a:r>
              <a:rPr lang="en-US" sz="2450" dirty="0"/>
              <a:t>° </a:t>
            </a:r>
            <a:r>
              <a:rPr lang="en-US" sz="2450" dirty="0" smtClean="0"/>
              <a:t>	</a:t>
            </a:r>
            <a:r>
              <a:rPr lang="en-US" sz="2450" dirty="0" smtClean="0">
                <a:solidFill>
                  <a:srgbClr val="C00000"/>
                </a:solidFill>
              </a:rPr>
              <a:t>b.</a:t>
            </a:r>
            <a:r>
              <a:rPr lang="en-US" sz="2450" dirty="0" smtClean="0"/>
              <a:t>  45°</a:t>
            </a:r>
            <a:br>
              <a:rPr lang="en-US" sz="2450" dirty="0" smtClean="0"/>
            </a:br>
            <a:r>
              <a:rPr lang="en-US" sz="2450" dirty="0" smtClean="0"/>
              <a:t/>
            </a:r>
            <a:br>
              <a:rPr lang="en-US" sz="2450" dirty="0" smtClean="0"/>
            </a:br>
            <a:r>
              <a:rPr lang="en-US" sz="2450" dirty="0" smtClean="0"/>
              <a:t/>
            </a:r>
            <a:br>
              <a:rPr lang="en-US" sz="2450" dirty="0" smtClean="0"/>
            </a:br>
            <a:endParaRPr lang="en-US" sz="2450" dirty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743200" algn="l"/>
              </a:tabLst>
            </a:pPr>
            <a:r>
              <a:rPr lang="en-US" sz="2450" b="1" dirty="0" smtClean="0">
                <a:solidFill>
                  <a:srgbClr val="C00000"/>
                </a:solidFill>
              </a:rPr>
              <a:t>Problem-solving </a:t>
            </a:r>
            <a:r>
              <a:rPr lang="en-US" sz="2450" dirty="0"/>
              <a:t>Use a ruler and compasses to construct these angles,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450" dirty="0" smtClean="0"/>
              <a:t>60</a:t>
            </a:r>
            <a:r>
              <a:rPr lang="en-US" sz="2450" dirty="0"/>
              <a:t>° </a:t>
            </a:r>
            <a:r>
              <a:rPr lang="en-US" sz="2450" dirty="0" smtClean="0"/>
              <a:t>	</a:t>
            </a:r>
            <a:r>
              <a:rPr lang="en-US" sz="2450" dirty="0" smtClean="0">
                <a:solidFill>
                  <a:srgbClr val="C00000"/>
                </a:solidFill>
              </a:rPr>
              <a:t>b.</a:t>
            </a:r>
            <a:r>
              <a:rPr lang="en-US" sz="2450" dirty="0" smtClean="0"/>
              <a:t>  </a:t>
            </a:r>
            <a:r>
              <a:rPr lang="en-US" sz="2450" dirty="0"/>
              <a:t>30°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743200" algn="l"/>
              </a:tabLst>
            </a:pPr>
            <a:r>
              <a:rPr lang="en-US" sz="2450" b="1" dirty="0" smtClean="0"/>
              <a:t>Problem-solving </a:t>
            </a:r>
            <a:r>
              <a:rPr lang="en-US" sz="2450" dirty="0"/>
              <a:t>Use a ruler and compasses to construct a 120° angle.</a:t>
            </a:r>
            <a:endParaRPr lang="en-US" sz="245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23753" y="2924944"/>
            <a:ext cx="5204539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 will you get when you bisect a straight line?</a:t>
            </a:r>
          </a:p>
        </p:txBody>
      </p:sp>
    </p:spTree>
    <p:extLst>
      <p:ext uri="{BB962C8B-B14F-4D97-AF65-F5344CB8AC3E}">
        <p14:creationId xmlns:p14="http://schemas.microsoft.com/office/powerpoint/2010/main" val="4075050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743200" algn="l"/>
              </a:tabLst>
            </a:pPr>
            <a:r>
              <a:rPr lang="en-US" sz="2450" b="1" dirty="0">
                <a:solidFill>
                  <a:srgbClr val="C00000"/>
                </a:solidFill>
              </a:rPr>
              <a:t>Problem-solving </a:t>
            </a:r>
            <a:r>
              <a:rPr lang="en-US" sz="2450" dirty="0"/>
              <a:t>Use a ruler and compasses </a:t>
            </a:r>
            <a:r>
              <a:rPr lang="en-US" sz="2450" dirty="0" smtClean="0"/>
              <a:t>to construct </a:t>
            </a:r>
            <a:r>
              <a:rPr lang="en-US" sz="2450" dirty="0"/>
              <a:t>these angles, </a:t>
            </a:r>
            <a:endParaRPr lang="en-US" sz="245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450" dirty="0" smtClean="0"/>
              <a:t>90</a:t>
            </a:r>
            <a:r>
              <a:rPr lang="en-US" sz="2450" dirty="0"/>
              <a:t>° </a:t>
            </a:r>
            <a:r>
              <a:rPr lang="en-US" sz="2450" dirty="0" smtClean="0"/>
              <a:t>	</a:t>
            </a:r>
            <a:r>
              <a:rPr lang="en-US" sz="2450" dirty="0" smtClean="0">
                <a:solidFill>
                  <a:srgbClr val="C00000"/>
                </a:solidFill>
              </a:rPr>
              <a:t>b.</a:t>
            </a:r>
            <a:r>
              <a:rPr lang="en-US" sz="2450" dirty="0" smtClean="0"/>
              <a:t>  45°</a:t>
            </a:r>
            <a:br>
              <a:rPr lang="en-US" sz="2450" dirty="0" smtClean="0"/>
            </a:br>
            <a:r>
              <a:rPr lang="en-US" sz="2450" dirty="0" smtClean="0"/>
              <a:t/>
            </a:r>
            <a:br>
              <a:rPr lang="en-US" sz="2450" dirty="0" smtClean="0"/>
            </a:br>
            <a:r>
              <a:rPr lang="en-US" sz="2450" dirty="0" smtClean="0"/>
              <a:t/>
            </a:r>
            <a:br>
              <a:rPr lang="en-US" sz="2450" dirty="0" smtClean="0"/>
            </a:br>
            <a:endParaRPr lang="en-US" sz="2450" dirty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743200" algn="l"/>
              </a:tabLst>
            </a:pPr>
            <a:r>
              <a:rPr lang="en-US" sz="2450" b="1" dirty="0" smtClean="0">
                <a:solidFill>
                  <a:srgbClr val="C00000"/>
                </a:solidFill>
              </a:rPr>
              <a:t>Problem-solving </a:t>
            </a:r>
            <a:r>
              <a:rPr lang="en-US" sz="2450" dirty="0"/>
              <a:t>Use a ruler and compasses to construct these angles,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14400" algn="l"/>
                <a:tab pos="2743200" algn="l"/>
              </a:tabLst>
            </a:pPr>
            <a:r>
              <a:rPr lang="en-US" sz="2450" dirty="0" smtClean="0"/>
              <a:t>60</a:t>
            </a:r>
            <a:r>
              <a:rPr lang="en-US" sz="2450" dirty="0"/>
              <a:t>° </a:t>
            </a:r>
            <a:r>
              <a:rPr lang="en-US" sz="2450" dirty="0" smtClean="0"/>
              <a:t>	</a:t>
            </a:r>
            <a:r>
              <a:rPr lang="en-US" sz="2450" dirty="0" smtClean="0">
                <a:solidFill>
                  <a:srgbClr val="C00000"/>
                </a:solidFill>
              </a:rPr>
              <a:t>b.</a:t>
            </a:r>
            <a:r>
              <a:rPr lang="en-US" sz="2450" dirty="0" smtClean="0"/>
              <a:t>  </a:t>
            </a:r>
            <a:r>
              <a:rPr lang="en-US" sz="2450" dirty="0"/>
              <a:t>30°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914400" algn="l"/>
                <a:tab pos="2743200" algn="l"/>
              </a:tabLst>
            </a:pPr>
            <a:r>
              <a:rPr lang="en-US" sz="2450" b="1" dirty="0" smtClean="0">
                <a:solidFill>
                  <a:srgbClr val="C00000"/>
                </a:solidFill>
              </a:rPr>
              <a:t>Problem-solving</a:t>
            </a:r>
            <a:r>
              <a:rPr lang="en-US" sz="2450" b="1" dirty="0" smtClean="0"/>
              <a:t> </a:t>
            </a:r>
            <a:r>
              <a:rPr lang="en-US" sz="2450" dirty="0"/>
              <a:t>Use a ruler and compasses to construct a 120° angle.</a:t>
            </a:r>
            <a:endParaRPr lang="en-US" sz="245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23753" y="2924944"/>
            <a:ext cx="5204539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 will you get when you bisect a straight line?</a:t>
            </a:r>
          </a:p>
        </p:txBody>
      </p:sp>
    </p:spTree>
    <p:extLst>
      <p:ext uri="{BB962C8B-B14F-4D97-AF65-F5344CB8AC3E}">
        <p14:creationId xmlns:p14="http://schemas.microsoft.com/office/powerpoint/2010/main" val="33896042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914400" algn="l"/>
                <a:tab pos="2743200" algn="l"/>
              </a:tabLst>
            </a:pPr>
            <a:r>
              <a:rPr lang="en-US" sz="2350" b="1" dirty="0" smtClean="0">
                <a:solidFill>
                  <a:srgbClr val="C00000"/>
                </a:solidFill>
              </a:rPr>
              <a:t>Real </a:t>
            </a:r>
            <a:r>
              <a:rPr lang="en-US" sz="2350" b="1" dirty="0">
                <a:solidFill>
                  <a:srgbClr val="C00000"/>
                </a:solidFill>
              </a:rPr>
              <a:t>/ Problem-solving </a:t>
            </a:r>
            <a:r>
              <a:rPr lang="en-US" sz="2350" b="1" dirty="0" smtClean="0">
                <a:solidFill>
                  <a:srgbClr val="C00000"/>
                </a:solidFill>
              </a:rPr>
              <a:t>- </a:t>
            </a:r>
            <a:r>
              <a:rPr lang="en-US" sz="2350" dirty="0" smtClean="0"/>
              <a:t>A </a:t>
            </a:r>
            <a:r>
              <a:rPr lang="en-US" sz="2350" dirty="0"/>
              <a:t>gardener wants to divide a rectangular garden into two sections. The triangular section will be decking and the rest of the garden will be grass.</a:t>
            </a:r>
            <a:endParaRPr lang="en-US" sz="235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sp>
        <p:nvSpPr>
          <p:cNvPr id="9" name="Rectangle 8"/>
          <p:cNvSpPr/>
          <p:nvPr/>
        </p:nvSpPr>
        <p:spPr>
          <a:xfrm flipH="1">
            <a:off x="251520" y="5043080"/>
            <a:ext cx="8529348" cy="153888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3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Q7a </a:t>
            </a:r>
            <a:r>
              <a:rPr lang="en-US" sz="2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</a:t>
            </a:r>
            <a:r>
              <a:rPr lang="en-US" sz="23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right angle at a vertex, you need to extend the line beyond the vertex. Then mark two points on the line an equal distance either side of the point and construct </a:t>
            </a:r>
            <a:r>
              <a:rPr lang="en-US" sz="23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 bisector.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1223285"/>
            <a:ext cx="3264356" cy="2061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080" y="3429000"/>
            <a:ext cx="806078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50" dirty="0" smtClean="0"/>
              <a:t>Make </a:t>
            </a:r>
            <a:r>
              <a:rPr lang="en-US" sz="2350" dirty="0"/>
              <a:t>a scale drawing of the rectangular garden. Use a scale of lcm to 4 m. </a:t>
            </a:r>
            <a:endParaRPr lang="en-US" sz="2350" dirty="0" smtClean="0"/>
          </a:p>
          <a:p>
            <a:pPr marL="342900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50" dirty="0" smtClean="0"/>
              <a:t>Use </a:t>
            </a:r>
            <a:r>
              <a:rPr lang="en-US" sz="2350" dirty="0"/>
              <a:t>a ruler and compasses to construct an angle of 30°. </a:t>
            </a:r>
            <a:endParaRPr lang="en-US" sz="2350" dirty="0" smtClean="0"/>
          </a:p>
          <a:p>
            <a:pPr marL="342900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50" dirty="0" smtClean="0"/>
              <a:t>Calculate </a:t>
            </a:r>
            <a:r>
              <a:rPr lang="en-US" sz="2350" dirty="0"/>
              <a:t>the area of the decking.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8" y="603645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48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914400" algn="l"/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</a:rPr>
              <a:t>Real / Problem-solving </a:t>
            </a:r>
            <a:r>
              <a:rPr lang="en-US" sz="2300" dirty="0"/>
              <a:t>Four pairs of wires connect a flagpole to the ground. The lower wire BD bisects angle ABC</a:t>
            </a:r>
            <a:r>
              <a:rPr lang="en-US" sz="2300" dirty="0" smtClean="0"/>
              <a:t>.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/>
              <a:t>Construct a scale drawing. Use a scale of 1 cm to 1 m. </a:t>
            </a:r>
            <a:endParaRPr lang="en-US" sz="23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Measure </a:t>
            </a:r>
            <a:r>
              <a:rPr lang="en-US" sz="2300" dirty="0"/>
              <a:t>the length of the wire BD. </a:t>
            </a:r>
            <a:endParaRPr lang="en-US" sz="23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/>
              <a:t>How </a:t>
            </a:r>
            <a:r>
              <a:rPr lang="en-US" sz="2300" dirty="0"/>
              <a:t>much wire is used in total?</a:t>
            </a:r>
            <a:endParaRPr lang="en-US" sz="23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454" y="2763919"/>
            <a:ext cx="5181079" cy="19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9"/>
              <a:tabLst>
                <a:tab pos="914400" algn="l"/>
                <a:tab pos="27432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Problem-solving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/>
              <a:t>Use a ruler, protractor and compasses to construct the triangle ABC. </a:t>
            </a: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Construct </a:t>
            </a:r>
            <a:r>
              <a:rPr lang="en-US" sz="2200" dirty="0"/>
              <a:t>a line that is perpendicular to AB and passes through C. </a:t>
            </a: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Calculate </a:t>
            </a:r>
            <a:r>
              <a:rPr lang="en-US" sz="2200" dirty="0"/>
              <a:t>the area of the triangle to the nearest cm.</a:t>
            </a:r>
            <a:endParaRPr lang="en-US" sz="22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706" y="1722781"/>
            <a:ext cx="3520310" cy="21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52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914400" algn="l"/>
                <a:tab pos="274320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Problem-solving </a:t>
            </a:r>
            <a:r>
              <a:rPr lang="en-US" sz="2200" dirty="0" smtClean="0"/>
              <a:t>- Construct </a:t>
            </a:r>
            <a:r>
              <a:rPr lang="en-US" sz="2200" dirty="0"/>
              <a:t>this trapezium made from equilateral triangles using a ruler and compasses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marL="514350" indent="-514350">
              <a:buClr>
                <a:srgbClr val="C00000"/>
              </a:buClr>
              <a:buFont typeface="+mj-lt"/>
              <a:buAutoNum type="arabicPeriod" startAt="13"/>
              <a:tabLst>
                <a:tab pos="914400" algn="l"/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Problem-solving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Draw a regular octagon in a circle of radius 5cm.</a:t>
            </a:r>
            <a:endParaRPr lang="en-US" sz="22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388" y="2701415"/>
            <a:ext cx="2598771" cy="1515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20" y="5058469"/>
            <a:ext cx="5204539" cy="150810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Q13 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What angle will you need to construct from the centre to two consecutive points on the circumference?</a:t>
            </a:r>
          </a:p>
        </p:txBody>
      </p:sp>
    </p:spTree>
    <p:extLst>
      <p:ext uri="{BB962C8B-B14F-4D97-AF65-F5344CB8AC3E}">
        <p14:creationId xmlns:p14="http://schemas.microsoft.com/office/powerpoint/2010/main" val="16840500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1"/>
              <a:tabLst>
                <a:tab pos="857250" algn="l"/>
                <a:tab pos="2743200" algn="l"/>
              </a:tabLst>
            </a:pPr>
            <a:r>
              <a:rPr lang="en-US" sz="2200" dirty="0" smtClean="0">
                <a:solidFill>
                  <a:srgbClr val="C00000"/>
                </a:solidFill>
              </a:rPr>
              <a:t>a. </a:t>
            </a:r>
            <a:r>
              <a:rPr lang="en-US" sz="2200" dirty="0" smtClean="0"/>
              <a:t>	Construct </a:t>
            </a:r>
            <a:r>
              <a:rPr lang="en-US" sz="2200" dirty="0"/>
              <a:t>a triangle with sides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	5cm</a:t>
            </a:r>
            <a:r>
              <a:rPr lang="en-US" sz="2200" dirty="0"/>
              <a:t>, 8cm and 10cm. </a:t>
            </a: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200" dirty="0" smtClean="0"/>
              <a:t>Construct </a:t>
            </a:r>
            <a:r>
              <a:rPr lang="en-US" sz="2200" dirty="0"/>
              <a:t>the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bisector </a:t>
            </a:r>
            <a:r>
              <a:rPr lang="en-US" sz="2200" dirty="0"/>
              <a:t>of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each angle.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200" dirty="0" smtClean="0"/>
              <a:t>The </a:t>
            </a:r>
            <a:r>
              <a:rPr lang="en-US" sz="2200" dirty="0"/>
              <a:t>angle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bisectors </a:t>
            </a:r>
            <a:r>
              <a:rPr lang="en-US" sz="2200" dirty="0"/>
              <a:t>cross at the same </a:t>
            </a:r>
            <a:r>
              <a:rPr lang="en-US" sz="2200" dirty="0" smtClean="0"/>
              <a:t>point.</a:t>
            </a:r>
            <a:br>
              <a:rPr lang="en-US" sz="2200" dirty="0" smtClean="0"/>
            </a:br>
            <a:r>
              <a:rPr lang="en-US" sz="2200" dirty="0" smtClean="0"/>
              <a:t>Label </a:t>
            </a:r>
            <a:r>
              <a:rPr lang="en-US" sz="2200" dirty="0"/>
              <a:t>this point 0.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200" dirty="0" smtClean="0"/>
              <a:t>Construct </a:t>
            </a:r>
            <a:r>
              <a:rPr lang="en-US" sz="2200" dirty="0"/>
              <a:t>the perpendicular to one of the sides from the point you found in part </a:t>
            </a:r>
            <a:r>
              <a:rPr lang="en-US" sz="2200" b="1" dirty="0" smtClean="0"/>
              <a:t>c</a:t>
            </a:r>
            <a:r>
              <a:rPr lang="en-US" sz="2200" dirty="0" smtClean="0"/>
              <a:t>. </a:t>
            </a:r>
            <a:r>
              <a:rPr lang="en-US" sz="2200" dirty="0"/>
              <a:t>Label the point where the perpendicular meets the side A. </a:t>
            </a:r>
            <a:endParaRPr lang="en-US" sz="22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200" dirty="0" smtClean="0"/>
              <a:t>Draw </a:t>
            </a:r>
            <a:r>
              <a:rPr lang="en-US" sz="2200" dirty="0"/>
              <a:t>a circle with radius </a:t>
            </a:r>
            <a:r>
              <a:rPr lang="en-US" sz="2200" dirty="0" smtClean="0"/>
              <a:t>OA.</a:t>
            </a:r>
            <a:br>
              <a:rPr lang="en-US" sz="2200" dirty="0" smtClean="0"/>
            </a:br>
            <a:r>
              <a:rPr lang="en-US" sz="2200" dirty="0" smtClean="0"/>
              <a:t>What </a:t>
            </a:r>
            <a:r>
              <a:rPr lang="en-US" sz="2200" dirty="0"/>
              <a:t>do you notice about your circle?</a:t>
            </a:r>
            <a:endParaRPr lang="en-US" sz="22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655" y="2030997"/>
            <a:ext cx="2284449" cy="1230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514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548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2"/>
              <a:tabLst>
                <a:tab pos="857250" algn="l"/>
                <a:tab pos="2743200" algn="l"/>
              </a:tabLst>
            </a:pPr>
            <a:r>
              <a:rPr lang="en-US" sz="2060" b="1" dirty="0" smtClean="0">
                <a:solidFill>
                  <a:srgbClr val="C00000"/>
                </a:solidFill>
              </a:rPr>
              <a:t>Reasoning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60" dirty="0" smtClean="0"/>
              <a:t>Draw </a:t>
            </a:r>
            <a:r>
              <a:rPr lang="en-US" sz="2060" dirty="0"/>
              <a:t>a circle with </a:t>
            </a:r>
            <a:r>
              <a:rPr lang="en-US" sz="2060" dirty="0" smtClean="0"/>
              <a:t/>
            </a:r>
            <a:br>
              <a:rPr lang="en-US" sz="2060" dirty="0" smtClean="0"/>
            </a:br>
            <a:r>
              <a:rPr lang="en-US" sz="2060" dirty="0" smtClean="0"/>
              <a:t>centre </a:t>
            </a:r>
            <a:r>
              <a:rPr lang="en-US" sz="2060" dirty="0"/>
              <a:t>O and </a:t>
            </a:r>
            <a:r>
              <a:rPr lang="en-US" sz="2060" dirty="0" smtClean="0"/>
              <a:t>radius </a:t>
            </a:r>
            <a:br>
              <a:rPr lang="en-US" sz="2060" dirty="0" smtClean="0"/>
            </a:br>
            <a:r>
              <a:rPr lang="en-US" sz="2060" dirty="0" smtClean="0"/>
              <a:t>5 cm.</a:t>
            </a:r>
            <a:br>
              <a:rPr lang="en-US" sz="2060" dirty="0" smtClean="0"/>
            </a:br>
            <a:r>
              <a:rPr lang="en-US" sz="2060" dirty="0" smtClean="0"/>
              <a:t>Mark </a:t>
            </a:r>
            <a:r>
              <a:rPr lang="en-US" sz="2060" dirty="0"/>
              <a:t>a point A on </a:t>
            </a:r>
            <a:r>
              <a:rPr lang="en-US" sz="2060" dirty="0" smtClean="0"/>
              <a:t>its </a:t>
            </a:r>
            <a:br>
              <a:rPr lang="en-US" sz="2060" dirty="0" smtClean="0"/>
            </a:br>
            <a:r>
              <a:rPr lang="en-US" sz="2060" dirty="0" smtClean="0"/>
              <a:t>circumference</a:t>
            </a:r>
            <a:r>
              <a:rPr lang="en-US" sz="2060" dirty="0"/>
              <a:t>, </a:t>
            </a:r>
            <a:endParaRPr lang="en-US" sz="206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60" dirty="0" smtClean="0"/>
              <a:t>Keep </a:t>
            </a:r>
            <a:r>
              <a:rPr lang="en-US" sz="2060" dirty="0"/>
              <a:t>the compasses the same size as the radius and draw an arc from point A.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60" dirty="0" smtClean="0"/>
              <a:t>Keeping </a:t>
            </a:r>
            <a:r>
              <a:rPr lang="en-US" sz="2060" dirty="0"/>
              <a:t>the compasses the same, repeat from point </a:t>
            </a:r>
            <a:r>
              <a:rPr lang="en-US" sz="2060" dirty="0" smtClean="0"/>
              <a:t>B.</a:t>
            </a:r>
            <a:br>
              <a:rPr lang="en-US" sz="2060" dirty="0" smtClean="0"/>
            </a:br>
            <a:r>
              <a:rPr lang="en-US" sz="2060" dirty="0" smtClean="0"/>
              <a:t>Repeat </a:t>
            </a:r>
            <a:r>
              <a:rPr lang="en-US" sz="2060" dirty="0"/>
              <a:t>until you have six points on the circumference, </a:t>
            </a:r>
            <a:endParaRPr lang="en-US" sz="206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60" dirty="0" smtClean="0"/>
              <a:t>Join </a:t>
            </a:r>
            <a:r>
              <a:rPr lang="en-US" sz="2060" dirty="0"/>
              <a:t>the points and name the shape that you have drawn.</a:t>
            </a:r>
          </a:p>
          <a:p>
            <a:pPr lvl="1">
              <a:buClr>
                <a:srgbClr val="C00000"/>
              </a:buClr>
              <a:tabLst>
                <a:tab pos="2743200" algn="l"/>
              </a:tabLst>
            </a:pPr>
            <a:r>
              <a:rPr lang="en-US" sz="2060" b="1" dirty="0">
                <a:solidFill>
                  <a:srgbClr val="C00000"/>
                </a:solidFill>
              </a:rPr>
              <a:t>Discussion</a:t>
            </a:r>
            <a:r>
              <a:rPr lang="en-US" sz="2060" dirty="0"/>
              <a:t> What is the size of angle </a:t>
            </a:r>
            <a:r>
              <a:rPr lang="en-US" sz="2060" dirty="0" smtClean="0"/>
              <a:t>AOB? Explain </a:t>
            </a:r>
            <a:r>
              <a:rPr lang="en-US" sz="2060" dirty="0"/>
              <a:t>why.</a:t>
            </a:r>
            <a:endParaRPr lang="en-US" sz="206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8.7 – Constructions 2</a:t>
            </a:r>
            <a:endParaRPr lang="en-GB" sz="4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905" y="1257410"/>
            <a:ext cx="1800200" cy="1894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199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8.8 – </a:t>
            </a:r>
            <a:r>
              <a:rPr lang="en-US" sz="4000" dirty="0" smtClean="0"/>
              <a:t>Loci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262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38519"/>
              </p:ext>
            </p:extLst>
          </p:nvPr>
        </p:nvGraphicFramePr>
        <p:xfrm>
          <a:off x="251518" y="1268761"/>
          <a:ext cx="8568952" cy="488102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1458164"/>
                <a:gridCol w="4968550"/>
              </a:tblGrid>
              <a:tr h="54066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Learn This?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763586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Draw a Locus</a:t>
                      </a:r>
                      <a:endParaRPr lang="en-US" sz="32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Loci to solve problems.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Telephone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companies use loci to pan where they will put their telephone masts.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53461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98">
                <a:tc gridSpan="3">
                  <a:txBody>
                    <a:bodyPr/>
                    <a:lstStyle/>
                    <a:p>
                      <a:r>
                        <a:rPr kumimoji="0" lang="en-US" sz="3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 all the points </a:t>
                      </a:r>
                      <a:br>
                        <a:rPr kumimoji="0" lang="en-US" sz="3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3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 the dotted line </a:t>
                      </a:r>
                      <a:br>
                        <a:rPr kumimoji="0" lang="en-US" sz="3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3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same distance </a:t>
                      </a:r>
                      <a:br>
                        <a:rPr kumimoji="0" lang="en-US" sz="3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3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the solid line?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92306"/>
            <a:ext cx="8581188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5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8.8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4221088"/>
            <a:ext cx="4822345" cy="10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802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8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240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7"/>
              <a:tabLst>
                <a:tab pos="858838" algn="l"/>
                <a:tab pos="1079500" algn="l"/>
                <a:tab pos="2743200" algn="l"/>
              </a:tabLst>
            </a:pPr>
            <a:r>
              <a:rPr lang="en-US" sz="2100" dirty="0" smtClean="0">
                <a:solidFill>
                  <a:srgbClr val="C00000"/>
                </a:solidFill>
              </a:rPr>
              <a:t>a.</a:t>
            </a:r>
            <a:r>
              <a:rPr lang="en-US" sz="2100" dirty="0"/>
              <a:t> </a:t>
            </a:r>
            <a:r>
              <a:rPr lang="en-US" sz="2100" dirty="0" smtClean="0"/>
              <a:t>Copy </a:t>
            </a:r>
            <a:r>
              <a:rPr lang="en-US" sz="2100" dirty="0"/>
              <a:t>this diagram and draw the reflection of the triangle in </a:t>
            </a:r>
            <a:endParaRPr lang="en-US" sz="2100" dirty="0" smtClean="0"/>
          </a:p>
          <a:p>
            <a:pPr marL="1539875" lvl="2" indent="-571500">
              <a:buClr>
                <a:srgbClr val="C00000"/>
              </a:buClr>
              <a:buFont typeface="+mj-lt"/>
              <a:buAutoNum type="romanLcPeriod"/>
              <a:tabLst>
                <a:tab pos="3255963" algn="l"/>
              </a:tabLst>
            </a:pPr>
            <a:r>
              <a:rPr lang="en-US" sz="2100" dirty="0" smtClean="0"/>
              <a:t>the </a:t>
            </a:r>
            <a:r>
              <a:rPr lang="en-US" sz="2100" i="1" dirty="0"/>
              <a:t>y</a:t>
            </a:r>
            <a:r>
              <a:rPr lang="en-US" sz="2100" dirty="0"/>
              <a:t>-axis </a:t>
            </a:r>
            <a:r>
              <a:rPr lang="en-US" sz="2100" dirty="0" smtClean="0"/>
              <a:t>	</a:t>
            </a:r>
            <a:r>
              <a:rPr lang="en-US" sz="2100" dirty="0" smtClean="0">
                <a:solidFill>
                  <a:srgbClr val="C00000"/>
                </a:solidFill>
              </a:rPr>
              <a:t>ii.</a:t>
            </a:r>
            <a:r>
              <a:rPr lang="en-US" sz="2100" dirty="0" smtClean="0"/>
              <a:t> </a:t>
            </a:r>
            <a:r>
              <a:rPr lang="en-US" sz="2100" i="1" dirty="0"/>
              <a:t>y</a:t>
            </a:r>
            <a:r>
              <a:rPr lang="en-US" sz="2100" dirty="0"/>
              <a:t> = </a:t>
            </a:r>
            <a:r>
              <a:rPr lang="en-US" sz="2100" dirty="0" smtClean="0"/>
              <a:t>-1 </a:t>
            </a:r>
          </a:p>
          <a:p>
            <a:pPr marL="1539875" lvl="2" indent="-571500">
              <a:buClr>
                <a:srgbClr val="C00000"/>
              </a:buClr>
              <a:buFont typeface="+mj-lt"/>
              <a:buAutoNum type="romanLcPeriod" startAt="3"/>
              <a:tabLst>
                <a:tab pos="2981325" algn="l"/>
              </a:tabLst>
            </a:pPr>
            <a:r>
              <a:rPr lang="en-US" sz="2100" i="1" dirty="0" smtClean="0"/>
              <a:t>x</a:t>
            </a:r>
            <a:r>
              <a:rPr lang="en-US" sz="2100" dirty="0" smtClean="0"/>
              <a:t> </a:t>
            </a:r>
            <a:r>
              <a:rPr lang="en-US" sz="2100" dirty="0"/>
              <a:t>= -</a:t>
            </a:r>
            <a:r>
              <a:rPr lang="en-US" sz="2100" dirty="0" smtClean="0"/>
              <a:t>2</a:t>
            </a:r>
          </a:p>
          <a:p>
            <a:pPr marL="511175" lvl="1">
              <a:buClr>
                <a:srgbClr val="C00000"/>
              </a:buClr>
              <a:tabLst>
                <a:tab pos="2981325" algn="l"/>
              </a:tabLst>
            </a:pPr>
            <a:endParaRPr lang="en-US" sz="2100" dirty="0"/>
          </a:p>
          <a:p>
            <a:pPr marL="511175" lvl="1">
              <a:buClr>
                <a:srgbClr val="C00000"/>
              </a:buClr>
              <a:tabLst>
                <a:tab pos="2981325" algn="l"/>
              </a:tabLst>
            </a:pP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 smtClean="0"/>
          </a:p>
          <a:p>
            <a:pPr marL="511175" lvl="1">
              <a:buClr>
                <a:srgbClr val="C00000"/>
              </a:buClr>
              <a:tabLst>
                <a:tab pos="2981325" algn="l"/>
              </a:tabLst>
            </a:pP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/>
          </a:p>
          <a:p>
            <a:pPr marL="914400" lvl="1" indent="-403225">
              <a:buClr>
                <a:srgbClr val="C00000"/>
              </a:buClr>
              <a:buFont typeface="+mj-lt"/>
              <a:buAutoNum type="alphaLcPeriod" startAt="2"/>
              <a:tabLst>
                <a:tab pos="2981325" algn="l"/>
              </a:tabLst>
            </a:pPr>
            <a:r>
              <a:rPr lang="en-US" sz="2100" dirty="0"/>
              <a:t>Translate shape </a:t>
            </a:r>
            <a:r>
              <a:rPr lang="en-US" sz="2100" dirty="0" smtClean="0"/>
              <a:t>S</a:t>
            </a:r>
            <a:br>
              <a:rPr lang="en-US" sz="2100" dirty="0" smtClean="0"/>
            </a:br>
            <a:r>
              <a:rPr lang="en-US" sz="2100" dirty="0" smtClean="0"/>
              <a:t>3 </a:t>
            </a:r>
            <a:r>
              <a:rPr lang="en-US" sz="2100" dirty="0"/>
              <a:t>squares left and 2 squares down, </a:t>
            </a:r>
            <a:endParaRPr lang="en-US" sz="2100" dirty="0" smtClean="0"/>
          </a:p>
          <a:p>
            <a:pPr marL="914400" lvl="1" indent="-403225">
              <a:buClr>
                <a:srgbClr val="C00000"/>
              </a:buClr>
              <a:buFont typeface="+mj-lt"/>
              <a:buAutoNum type="alphaLcPeriod" startAt="2"/>
              <a:tabLst>
                <a:tab pos="2981325" algn="l"/>
              </a:tabLst>
            </a:pPr>
            <a:r>
              <a:rPr lang="en-US" sz="2100" dirty="0" smtClean="0"/>
              <a:t>Rotate </a:t>
            </a:r>
            <a:r>
              <a:rPr lang="en-US" sz="2100" dirty="0"/>
              <a:t>shape </a:t>
            </a:r>
            <a:r>
              <a:rPr lang="en-US" sz="2100" dirty="0" smtClean="0"/>
              <a:t>S</a:t>
            </a:r>
            <a:br>
              <a:rPr lang="en-US" sz="2100" dirty="0" smtClean="0"/>
            </a:br>
            <a:r>
              <a:rPr lang="en-US" sz="2100" dirty="0" smtClean="0"/>
              <a:t>90</a:t>
            </a:r>
            <a:r>
              <a:rPr lang="en-US" sz="2100" dirty="0"/>
              <a:t>° anticlockwise about the origin.</a:t>
            </a:r>
            <a:endParaRPr lang="en-US" sz="21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2607061"/>
            <a:ext cx="4067813" cy="26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817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46065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400" dirty="0" smtClean="0"/>
              <a:t>Draw </a:t>
            </a:r>
            <a:r>
              <a:rPr lang="en-US" sz="2400" dirty="0"/>
              <a:t>a small cross. Mark ten points which are 4 cm from it. What shape do they make?</a:t>
            </a:r>
            <a:endParaRPr lang="en-US" sz="24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5013176"/>
            <a:ext cx="548640" cy="548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5085" y="2564904"/>
            <a:ext cx="5213924" cy="2441014"/>
            <a:chOff x="150164" y="6494199"/>
            <a:chExt cx="5213924" cy="2441014"/>
          </a:xfrm>
        </p:grpSpPr>
        <p:sp>
          <p:nvSpPr>
            <p:cNvPr id="9" name="Rectangle 8"/>
            <p:cNvSpPr/>
            <p:nvPr/>
          </p:nvSpPr>
          <p:spPr>
            <a:xfrm flipH="1">
              <a:off x="150164" y="6673055"/>
              <a:ext cx="5213924" cy="22621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locus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the set of all points that obey a certain rule. Often a locus is a continuous path.</a:t>
              </a:r>
            </a:p>
            <a:p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circle is the locus of a point that moves so that it is always a fixed distance from a fixed point.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17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Flowchart: Delay 11"/>
          <p:cNvSpPr/>
          <p:nvPr/>
        </p:nvSpPr>
        <p:spPr>
          <a:xfrm flipH="1">
            <a:off x="4860032" y="1227974"/>
            <a:ext cx="720080" cy="1515786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lnSpc>
                <a:spcPts val="21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5085" y="5013176"/>
            <a:ext cx="5213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2"/>
            </a:pPr>
            <a:r>
              <a:rPr lang="en-US" sz="2400" b="1" dirty="0">
                <a:solidFill>
                  <a:srgbClr val="C00000"/>
                </a:solidFill>
              </a:rPr>
              <a:t>Rea</a:t>
            </a:r>
            <a:r>
              <a:rPr lang="en-US" sz="2400" dirty="0"/>
              <a:t>l A teacher asks some children to sit 5 m from her while she reads a story. Sketch the locus of where the children are sitting.</a:t>
            </a:r>
          </a:p>
        </p:txBody>
      </p:sp>
    </p:spTree>
    <p:extLst>
      <p:ext uri="{BB962C8B-B14F-4D97-AF65-F5344CB8AC3E}">
        <p14:creationId xmlns:p14="http://schemas.microsoft.com/office/powerpoint/2010/main" val="2323160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857250" algn="l"/>
                <a:tab pos="2743200" algn="l"/>
              </a:tabLst>
            </a:pPr>
            <a:r>
              <a:rPr lang="en-US" sz="2000" b="1" dirty="0">
                <a:solidFill>
                  <a:srgbClr val="C00000"/>
                </a:solidFill>
              </a:rPr>
              <a:t>Problem-solving</a:t>
            </a:r>
            <a:r>
              <a:rPr lang="en-US" sz="2000" dirty="0"/>
              <a:t> Draw a line 6cm </a:t>
            </a:r>
            <a:r>
              <a:rPr lang="en-US" sz="2000" dirty="0" smtClean="0"/>
              <a:t>long. </a:t>
            </a:r>
            <a:br>
              <a:rPr lang="en-US" sz="2000" dirty="0" smtClean="0"/>
            </a:br>
            <a:r>
              <a:rPr lang="en-US" sz="2000" dirty="0" smtClean="0"/>
              <a:t>Draw </a:t>
            </a:r>
            <a:r>
              <a:rPr lang="en-US" sz="2000" dirty="0"/>
              <a:t>the locus of all points which are 3 cm from the line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857250" algn="l"/>
                <a:tab pos="27432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Real </a:t>
            </a:r>
            <a:r>
              <a:rPr lang="en-US" sz="2000" b="1" dirty="0">
                <a:solidFill>
                  <a:srgbClr val="C00000"/>
                </a:solidFill>
              </a:rPr>
              <a:t>/ Problem-solving </a:t>
            </a:r>
            <a:r>
              <a:rPr lang="en-US" sz="2000" dirty="0"/>
              <a:t>The diagram shows a fenced area in a park, </a:t>
            </a:r>
            <a:endParaRPr lang="en-US" sz="20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00" dirty="0" smtClean="0"/>
              <a:t>Draw </a:t>
            </a:r>
            <a:r>
              <a:rPr lang="en-US" sz="2000" dirty="0"/>
              <a:t>a plan of the </a:t>
            </a:r>
            <a:r>
              <a:rPr lang="en-US" sz="2000" dirty="0" smtClean="0"/>
              <a:t>fenced </a:t>
            </a:r>
            <a:r>
              <a:rPr lang="en-US" sz="2000" dirty="0"/>
              <a:t>area using </a:t>
            </a:r>
            <a:r>
              <a:rPr lang="en-US" sz="2000" dirty="0" smtClean="0"/>
              <a:t>a </a:t>
            </a:r>
            <a:r>
              <a:rPr lang="en-US" sz="2000" dirty="0"/>
              <a:t>scale of 1 cm to 5 m.</a:t>
            </a:r>
          </a:p>
          <a:p>
            <a:pPr lvl="1">
              <a:buClr>
                <a:srgbClr val="C00000"/>
              </a:buClr>
              <a:tabLst>
                <a:tab pos="2743200" algn="l"/>
              </a:tabLst>
            </a:pPr>
            <a:r>
              <a:rPr lang="en-US" sz="2000" dirty="0" smtClean="0"/>
              <a:t>A </a:t>
            </a:r>
            <a:r>
              <a:rPr lang="en-US" sz="2000" dirty="0"/>
              <a:t>runner runs round </a:t>
            </a:r>
            <a:r>
              <a:rPr lang="en-US" sz="2000" dirty="0" smtClean="0"/>
              <a:t>the </a:t>
            </a:r>
            <a:r>
              <a:rPr lang="en-US" sz="2000" dirty="0"/>
              <a:t>fenced area,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staying </a:t>
            </a:r>
            <a:r>
              <a:rPr lang="en-US" sz="2000" dirty="0"/>
              <a:t>exactly </a:t>
            </a:r>
            <a:r>
              <a:rPr lang="en-US" sz="2000" dirty="0" smtClean="0"/>
              <a:t>10m from </a:t>
            </a:r>
            <a:r>
              <a:rPr lang="en-US" sz="2000" dirty="0"/>
              <a:t>the fence, </a:t>
            </a:r>
            <a:endParaRPr lang="en-US" sz="20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000" dirty="0" smtClean="0"/>
              <a:t>Construct </a:t>
            </a:r>
            <a:r>
              <a:rPr lang="en-US" sz="2000" dirty="0"/>
              <a:t>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locus </a:t>
            </a:r>
            <a:r>
              <a:rPr lang="en-US" sz="2000" dirty="0"/>
              <a:t>of his path.</a:t>
            </a:r>
            <a:endParaRPr lang="en-US" sz="20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253443" y="2246095"/>
            <a:ext cx="5204539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First use compasses to draw points 3 cm from each end.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840" y="5013176"/>
            <a:ext cx="2376264" cy="15432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flipH="1">
            <a:off x="289261" y="5674022"/>
            <a:ext cx="2698563" cy="92333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Think carefully about what happens at the corners.</a:t>
            </a:r>
          </a:p>
        </p:txBody>
      </p:sp>
    </p:spTree>
    <p:extLst>
      <p:ext uri="{BB962C8B-B14F-4D97-AF65-F5344CB8AC3E}">
        <p14:creationId xmlns:p14="http://schemas.microsoft.com/office/powerpoint/2010/main" val="42235851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857250" algn="l"/>
                <a:tab pos="274320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Reasoning / Problem-solving</a:t>
            </a:r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Draw </a:t>
            </a:r>
            <a:r>
              <a:rPr lang="en-US" sz="2100" dirty="0"/>
              <a:t>two points 10 cm apart and label them A and B.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err="1" smtClean="0">
                <a:solidFill>
                  <a:srgbClr val="C00000"/>
                </a:solidFill>
              </a:rPr>
              <a:t>i</a:t>
            </a:r>
            <a:r>
              <a:rPr lang="en-US" sz="2100" dirty="0" smtClean="0">
                <a:solidFill>
                  <a:srgbClr val="C00000"/>
                </a:solidFill>
              </a:rPr>
              <a:t>.</a:t>
            </a:r>
            <a:r>
              <a:rPr lang="en-US" sz="2100" dirty="0" smtClean="0"/>
              <a:t> </a:t>
            </a:r>
            <a:r>
              <a:rPr lang="en-US" sz="2100" dirty="0"/>
              <a:t>Mark a point which is 5cm from A and 5cm from </a:t>
            </a:r>
            <a:r>
              <a:rPr lang="en-US" sz="2100" dirty="0" smtClean="0"/>
              <a:t>B.</a:t>
            </a:r>
            <a:br>
              <a:rPr lang="en-US" sz="2100" dirty="0" smtClean="0"/>
            </a:br>
            <a:r>
              <a:rPr lang="en-US" sz="2100" dirty="0" smtClean="0">
                <a:solidFill>
                  <a:srgbClr val="C00000"/>
                </a:solidFill>
              </a:rPr>
              <a:t>ii.</a:t>
            </a:r>
            <a:r>
              <a:rPr lang="en-US" sz="2100" dirty="0" smtClean="0"/>
              <a:t> </a:t>
            </a:r>
            <a:r>
              <a:rPr lang="en-US" sz="2100" dirty="0"/>
              <a:t>Mark two points which are 6cm from A and 6 cm from </a:t>
            </a:r>
            <a:r>
              <a:rPr lang="en-US" sz="2100" dirty="0" smtClean="0"/>
              <a:t>B.</a:t>
            </a:r>
            <a:br>
              <a:rPr lang="en-US" sz="2100" dirty="0" smtClean="0"/>
            </a:br>
            <a:r>
              <a:rPr lang="en-US" sz="2100" dirty="0" smtClean="0">
                <a:solidFill>
                  <a:srgbClr val="C00000"/>
                </a:solidFill>
              </a:rPr>
              <a:t>iii.</a:t>
            </a:r>
            <a:r>
              <a:rPr lang="en-US" sz="2100" dirty="0" smtClean="0"/>
              <a:t> </a:t>
            </a:r>
            <a:r>
              <a:rPr lang="en-US" sz="2100" dirty="0"/>
              <a:t>Mark two points which are 7 cm from A and 7 cm from B. </a:t>
            </a:r>
            <a:endParaRPr lang="en-US" sz="21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Join </a:t>
            </a:r>
            <a:r>
              <a:rPr lang="en-US" sz="2100" dirty="0"/>
              <a:t>the points with a straight line.</a:t>
            </a:r>
          </a:p>
          <a:p>
            <a:pPr marL="0" lvl="1">
              <a:buClr>
                <a:srgbClr val="C00000"/>
              </a:buClr>
              <a:tabLst>
                <a:tab pos="274320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Discussion </a:t>
            </a:r>
            <a:r>
              <a:rPr lang="en-US" sz="2100" dirty="0"/>
              <a:t>Can you use this line to show all the points that are equidistant from A and B?</a:t>
            </a:r>
            <a:endParaRPr lang="en-US" sz="21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25265" y="5517232"/>
            <a:ext cx="519681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 communication hint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that are the same distance from points A and B are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equidistant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 and B.</a:t>
            </a:r>
          </a:p>
        </p:txBody>
      </p:sp>
    </p:spTree>
    <p:extLst>
      <p:ext uri="{BB962C8B-B14F-4D97-AF65-F5344CB8AC3E}">
        <p14:creationId xmlns:p14="http://schemas.microsoft.com/office/powerpoint/2010/main" val="23302822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43" y="1246103"/>
            <a:ext cx="52546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857250" algn="l"/>
                <a:tab pos="2743200" algn="l"/>
              </a:tabLst>
            </a:pPr>
            <a:r>
              <a:rPr lang="en-US" sz="2700" b="1" dirty="0" smtClean="0">
                <a:solidFill>
                  <a:srgbClr val="C00000"/>
                </a:solidFill>
              </a:rPr>
              <a:t>Problem-solving - </a:t>
            </a:r>
            <a:r>
              <a:rPr lang="en-US" sz="2700" dirty="0" smtClean="0"/>
              <a:t>A </a:t>
            </a:r>
            <a:r>
              <a:rPr lang="en-US" sz="2700" dirty="0"/>
              <a:t>library is to be built equidistant from two towns, </a:t>
            </a:r>
            <a:r>
              <a:rPr lang="en-US" sz="2700" dirty="0" err="1"/>
              <a:t>Arton</a:t>
            </a:r>
            <a:r>
              <a:rPr lang="en-US" sz="2700" dirty="0"/>
              <a:t> and </a:t>
            </a:r>
            <a:r>
              <a:rPr lang="en-US" sz="2700" dirty="0" err="1"/>
              <a:t>Borham</a:t>
            </a:r>
            <a:r>
              <a:rPr lang="en-US" sz="2700" dirty="0"/>
              <a:t>. The towns are 2 km </a:t>
            </a:r>
            <a:r>
              <a:rPr lang="en-US" sz="2700" dirty="0" smtClean="0"/>
              <a:t>apart.</a:t>
            </a:r>
            <a:br>
              <a:rPr lang="en-US" sz="2700" dirty="0" smtClean="0"/>
            </a:br>
            <a:r>
              <a:rPr lang="en-US" sz="2700" dirty="0" smtClean="0"/>
              <a:t>Using </a:t>
            </a:r>
            <a:r>
              <a:rPr lang="en-US" sz="2700" dirty="0"/>
              <a:t>a scale of 1 cm to 250 m, construct the locus of the places where the library can be built.</a:t>
            </a:r>
            <a:endParaRPr lang="en-US" sz="27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5085" y="4915327"/>
            <a:ext cx="5213924" cy="1610017"/>
            <a:chOff x="150164" y="6494199"/>
            <a:chExt cx="5213924" cy="1610017"/>
          </a:xfrm>
        </p:grpSpPr>
        <p:sp>
          <p:nvSpPr>
            <p:cNvPr id="10" name="Rectangle 9"/>
            <p:cNvSpPr/>
            <p:nvPr/>
          </p:nvSpPr>
          <p:spPr>
            <a:xfrm flipH="1">
              <a:off x="150164" y="6673055"/>
              <a:ext cx="5213924" cy="14311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 equidistant from two points lie on the perpendicular bisector of the line joining the two points.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18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996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085" y="2564904"/>
            <a:ext cx="52546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7"/>
              <a:tabLst>
                <a:tab pos="857250" algn="l"/>
                <a:tab pos="2743200" algn="l"/>
              </a:tabLst>
            </a:pPr>
            <a:r>
              <a:rPr lang="en-US" sz="2200" dirty="0" smtClean="0"/>
              <a:t>Clare </a:t>
            </a:r>
            <a:r>
              <a:rPr lang="en-US" sz="2200" dirty="0"/>
              <a:t>wants to place a lamp in her </a:t>
            </a:r>
            <a:r>
              <a:rPr lang="en-US" sz="2200" dirty="0" smtClean="0"/>
              <a:t>living </a:t>
            </a:r>
            <a:r>
              <a:rPr lang="en-US" sz="2200" dirty="0"/>
              <a:t>room so that it is equidistant from the two marked walls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28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Copy </a:t>
            </a:r>
            <a:r>
              <a:rPr lang="en-US" sz="2200" dirty="0"/>
              <a:t>the diagram using a scale of 1 cm to 2 m. </a:t>
            </a:r>
            <a:endParaRPr lang="en-US" sz="2200" dirty="0" smtClean="0"/>
          </a:p>
          <a:p>
            <a:pPr marL="800100" lvl="1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200" dirty="0" smtClean="0"/>
              <a:t>Construct </a:t>
            </a:r>
            <a:r>
              <a:rPr lang="en-US" sz="2200" dirty="0"/>
              <a:t>the locus of the places where she can position the lamp.</a:t>
            </a:r>
            <a:endParaRPr lang="en-US" sz="22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5085" y="1252211"/>
            <a:ext cx="5213924" cy="1240685"/>
            <a:chOff x="150164" y="6494199"/>
            <a:chExt cx="5213924" cy="1240685"/>
          </a:xfrm>
        </p:grpSpPr>
        <p:sp>
          <p:nvSpPr>
            <p:cNvPr id="10" name="Rectangle 9"/>
            <p:cNvSpPr/>
            <p:nvPr/>
          </p:nvSpPr>
          <p:spPr>
            <a:xfrm flipH="1">
              <a:off x="150164" y="6673055"/>
              <a:ext cx="5213924" cy="10618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 equidistant from two lines lie on the angle bisector.</a:t>
              </a: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19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146" y="3691682"/>
            <a:ext cx="2690660" cy="153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50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085" y="1218232"/>
            <a:ext cx="525466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8"/>
              <a:tabLst>
                <a:tab pos="857250" algn="l"/>
                <a:tab pos="2743200" algn="l"/>
              </a:tabLst>
            </a:pPr>
            <a:r>
              <a:rPr lang="en-US" sz="2400" b="1" dirty="0">
                <a:solidFill>
                  <a:srgbClr val="C00000"/>
                </a:solidFill>
              </a:rPr>
              <a:t>Problem-solving</a:t>
            </a:r>
            <a:r>
              <a:rPr lang="en-US" sz="2400" dirty="0"/>
              <a:t> This rectangle is rotated about D. Copy the diagram.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The rectangle is then rotated 90° clockwise about C. Add this to the diagram, </a:t>
            </a:r>
            <a:endParaRPr lang="en-US" sz="24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400" dirty="0" smtClean="0"/>
              <a:t>Draw </a:t>
            </a:r>
            <a:r>
              <a:rPr lang="en-US" sz="2400" dirty="0"/>
              <a:t>the locus of vertex A. </a:t>
            </a:r>
            <a:endParaRPr lang="en-US" sz="24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400" dirty="0" smtClean="0"/>
              <a:t>Draw </a:t>
            </a:r>
            <a:r>
              <a:rPr lang="en-US" sz="2400" dirty="0"/>
              <a:t>the locus of vertex B.</a:t>
            </a:r>
            <a:endParaRPr lang="en-US" sz="24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142" y="2455858"/>
            <a:ext cx="3300366" cy="21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356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 flipH="1">
            <a:off x="238559" y="1416954"/>
            <a:ext cx="8581913" cy="5180398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Ins="91440" rtlCol="0" anchor="t" anchorCtr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and B are two points 4cm apart.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 the points that are less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3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from A and less than 2 cm from B.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2139" y="4574738"/>
            <a:ext cx="3626481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200" dirty="0">
                <a:latin typeface="Comic Sans MS" panose="030F0702030302020204" pitchFamily="66" charset="0"/>
                <a:cs typeface="Arial" panose="020B0604020202020204" pitchFamily="34" charset="0"/>
              </a:rPr>
              <a:t>Draw a circle at B with radius 2cm. All the points inside this circle are less than 2cm from 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02139" y="2990562"/>
            <a:ext cx="3626481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200" dirty="0">
                <a:latin typeface="Comic Sans MS" panose="030F0702030302020204" pitchFamily="66" charset="0"/>
                <a:cs typeface="Arial" panose="020B0604020202020204" pitchFamily="34" charset="0"/>
              </a:rPr>
              <a:t>Draw a circle at A with radius 3 cm. All the points inside this circle are less than 3 cm from A.</a:t>
            </a:r>
          </a:p>
        </p:txBody>
      </p:sp>
      <p:sp>
        <p:nvSpPr>
          <p:cNvPr id="15" name="Pentagon 14"/>
          <p:cNvSpPr/>
          <p:nvPr/>
        </p:nvSpPr>
        <p:spPr>
          <a:xfrm>
            <a:off x="238559" y="1222588"/>
            <a:ext cx="2943611" cy="42497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9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54" y="2866361"/>
            <a:ext cx="4425145" cy="300277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1907704" y="3526048"/>
            <a:ext cx="3194435" cy="839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67744" y="6093296"/>
            <a:ext cx="648072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Shade the region which satisfies both rules.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707905" y="4437113"/>
            <a:ext cx="1394234" cy="648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3263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085" y="1218232"/>
            <a:ext cx="525466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9"/>
              <a:tabLst>
                <a:tab pos="857250" algn="l"/>
                <a:tab pos="2743200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Real / Problem-solving </a:t>
            </a:r>
            <a:r>
              <a:rPr lang="en-US" sz="2100" dirty="0"/>
              <a:t>Radio masts A and B are 120km </a:t>
            </a:r>
            <a:r>
              <a:rPr lang="en-US" sz="2100" dirty="0" smtClean="0"/>
              <a:t>apart.</a:t>
            </a:r>
            <a:br>
              <a:rPr lang="en-US" sz="2100" dirty="0" smtClean="0"/>
            </a:br>
            <a:r>
              <a:rPr lang="en-US" sz="2100" dirty="0" smtClean="0"/>
              <a:t>The </a:t>
            </a:r>
            <a:r>
              <a:rPr lang="en-US" sz="2100" dirty="0"/>
              <a:t>bearing of radio mast B from radio mast A is 120</a:t>
            </a:r>
            <a:r>
              <a:rPr lang="en-US" sz="2100" dirty="0" smtClean="0"/>
              <a:t>°.</a:t>
            </a:r>
            <a:br>
              <a:rPr lang="en-US" sz="2100" dirty="0" smtClean="0"/>
            </a:br>
            <a:r>
              <a:rPr lang="en-US" sz="2100" dirty="0" smtClean="0"/>
              <a:t>The </a:t>
            </a:r>
            <a:r>
              <a:rPr lang="en-US" sz="2100" dirty="0"/>
              <a:t>radio masts each transmit a signal over a distance of 80 </a:t>
            </a:r>
            <a:r>
              <a:rPr lang="en-US" sz="2100" dirty="0" smtClean="0"/>
              <a:t>km.</a:t>
            </a:r>
            <a:br>
              <a:rPr lang="en-US" sz="2100" dirty="0" smtClean="0"/>
            </a:br>
            <a:r>
              <a:rPr lang="en-US" sz="2100" dirty="0" smtClean="0"/>
              <a:t>Draw </a:t>
            </a:r>
            <a:r>
              <a:rPr lang="en-US" sz="2100" dirty="0"/>
              <a:t>an accurate scale drawing of the radio masts using a scale of 1 cm to 20 km. Shade the region which can receive signals from both radio masts</a:t>
            </a:r>
            <a:r>
              <a:rPr lang="en-US" sz="2100" dirty="0" smtClean="0"/>
              <a:t>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13"/>
              <a:tabLst>
                <a:tab pos="857250" algn="l"/>
                <a:tab pos="2743200" algn="l"/>
              </a:tabLst>
            </a:pPr>
            <a:r>
              <a:rPr lang="en-US" sz="2100" dirty="0"/>
              <a:t>A graph x</a:t>
            </a:r>
            <a:r>
              <a:rPr lang="en-US" sz="2100" baseline="30000" dirty="0"/>
              <a:t>2</a:t>
            </a:r>
            <a:r>
              <a:rPr lang="en-US" sz="2100" dirty="0"/>
              <a:t> + </a:t>
            </a:r>
            <a:r>
              <a:rPr lang="en-US" sz="2100" dirty="0" smtClean="0"/>
              <a:t>y</a:t>
            </a:r>
            <a:r>
              <a:rPr lang="en-US" sz="2100" baseline="30000" dirty="0" smtClean="0"/>
              <a:t>2</a:t>
            </a:r>
            <a:r>
              <a:rPr lang="en-US" sz="2100" dirty="0" smtClean="0"/>
              <a:t>= </a:t>
            </a:r>
            <a:r>
              <a:rPr lang="en-US" sz="2100" dirty="0"/>
              <a:t>16 shows the boundary of the region covered by a fire engine, where x and y are in km.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Draw </a:t>
            </a:r>
            <a:r>
              <a:rPr lang="en-US" sz="2100" dirty="0"/>
              <a:t>a coordinate grid from -5 to +5 on both axes. Plot the graph, </a:t>
            </a:r>
            <a:endParaRPr lang="en-US" sz="21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100" dirty="0" smtClean="0"/>
              <a:t>What </a:t>
            </a:r>
            <a:r>
              <a:rPr lang="en-US" sz="2100" dirty="0"/>
              <a:t>area does the fire engine cover?</a:t>
            </a:r>
            <a:endParaRPr lang="en-US" sz="21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4404078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431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305905" y="1268760"/>
            <a:ext cx="5130191" cy="5256584"/>
            <a:chOff x="3483872" y="1089031"/>
            <a:chExt cx="5264592" cy="5256584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1"/>
              <a:ext cx="5256584" cy="525658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63889" y="1666250"/>
              <a:ext cx="5095139" cy="4616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Here is a map.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The map shows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two </a:t>
              </a:r>
              <a:r>
                <a:rPr lang="en-US" sz="2100" dirty="0" err="1" smtClean="0"/>
                <a:t>towns,Burford</a:t>
              </a:r>
              <a:r>
                <a:rPr lang="en-US" sz="2100" dirty="0" smtClean="0"/>
                <a:t> </a:t>
              </a:r>
              <a:br>
                <a:rPr lang="en-US" sz="2100" dirty="0" smtClean="0"/>
              </a:br>
              <a:r>
                <a:rPr lang="en-US" sz="2100" dirty="0" smtClean="0"/>
                <a:t>and </a:t>
              </a:r>
              <a:r>
                <a:rPr lang="en-US" sz="2100" dirty="0" err="1" smtClean="0"/>
                <a:t>Hightown</a:t>
              </a:r>
              <a:r>
                <a:rPr lang="en-US" sz="2100" dirty="0"/>
                <a:t>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A company is </a:t>
              </a:r>
              <a:br>
                <a:rPr lang="en-US" sz="2100" dirty="0"/>
              </a:br>
              <a:r>
                <a:rPr lang="en-US" sz="2100" dirty="0" smtClean="0"/>
                <a:t>going </a:t>
              </a:r>
              <a:r>
                <a:rPr lang="en-US" sz="2100" dirty="0"/>
                <a:t>to build a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warehouse</a:t>
              </a:r>
              <a:r>
                <a:rPr lang="en-US" sz="2100" dirty="0"/>
                <a:t>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The warehouse will be less than 30 km from </a:t>
              </a:r>
              <a:r>
                <a:rPr lang="en-US" sz="2100" dirty="0" err="1"/>
                <a:t>Burford</a:t>
              </a:r>
              <a:r>
                <a:rPr lang="en-US" sz="2100" dirty="0"/>
                <a:t> and less than 50 km from </a:t>
              </a:r>
              <a:r>
                <a:rPr lang="en-US" sz="2100" dirty="0" err="1"/>
                <a:t>Hightown</a:t>
              </a:r>
              <a:r>
                <a:rPr lang="en-US" sz="2100" dirty="0"/>
                <a:t>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Shade the region on the map where the company can build the warehouse.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	</a:t>
              </a:r>
              <a:r>
                <a:rPr lang="en-US" sz="2100" b="1" dirty="0" smtClean="0"/>
                <a:t>(</a:t>
              </a:r>
              <a:r>
                <a:rPr lang="en-US" sz="2100" b="1" dirty="0"/>
                <a:t>3 marks)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Nov 2012, Q10,1MA0/1H</a:t>
              </a:r>
              <a:endParaRPr lang="en-US" sz="21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216" y="1824892"/>
            <a:ext cx="2697545" cy="20231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flipH="1">
            <a:off x="5580112" y="4894128"/>
            <a:ext cx="3178314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pair of compasses and make sure the pencil lines are dark enough for an examiner to see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158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263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085" y="1218232"/>
            <a:ext cx="5254661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1"/>
              <a:tabLst>
                <a:tab pos="857250" algn="l"/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</a:rPr>
              <a:t>Real / Problem-solving </a:t>
            </a:r>
            <a:r>
              <a:rPr lang="en-US" sz="2300" b="1" dirty="0" smtClean="0">
                <a:solidFill>
                  <a:srgbClr val="C00000"/>
                </a:solidFill>
              </a:rPr>
              <a:t>- </a:t>
            </a:r>
            <a:r>
              <a:rPr lang="en-US" sz="2300" dirty="0" smtClean="0"/>
              <a:t>Make </a:t>
            </a:r>
            <a:r>
              <a:rPr lang="en-US" sz="2300" dirty="0"/>
              <a:t>an accurate scale drawing of this garden. Use a scale of </a:t>
            </a:r>
            <a:r>
              <a:rPr lang="en-US" sz="2300" dirty="0" smtClean="0"/>
              <a:t>1cm </a:t>
            </a:r>
            <a:r>
              <a:rPr lang="en-US" sz="2300" dirty="0"/>
              <a:t>to </a:t>
            </a:r>
            <a:r>
              <a:rPr lang="en-US" sz="2300" dirty="0" smtClean="0"/>
              <a:t>4m</a:t>
            </a:r>
            <a:r>
              <a:rPr lang="en-US" sz="2300" dirty="0"/>
              <a:t>.</a:t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>A tree can be planted between 10 m and 4 m from corner </a:t>
            </a:r>
            <a:r>
              <a:rPr lang="en-US" sz="2300" dirty="0" smtClean="0"/>
              <a:t>C.</a:t>
            </a:r>
            <a:br>
              <a:rPr lang="en-US" sz="2300" dirty="0" smtClean="0"/>
            </a:br>
            <a:r>
              <a:rPr lang="en-US" sz="2300" dirty="0" smtClean="0"/>
              <a:t>It </a:t>
            </a:r>
            <a:r>
              <a:rPr lang="en-US" sz="2300" dirty="0"/>
              <a:t>must be planted at least 14 m from the </a:t>
            </a:r>
            <a:r>
              <a:rPr lang="en-US" sz="2300" dirty="0" smtClean="0"/>
              <a:t>house.</a:t>
            </a:r>
            <a:br>
              <a:rPr lang="en-US" sz="2300" dirty="0" smtClean="0"/>
            </a:br>
            <a:r>
              <a:rPr lang="en-US" sz="2300" dirty="0" smtClean="0"/>
              <a:t>Accurately </a:t>
            </a:r>
            <a:r>
              <a:rPr lang="en-US" sz="2300" dirty="0"/>
              <a:t>shade the region where the tree could be planted.</a:t>
            </a:r>
            <a:endParaRPr lang="en-US" sz="23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8.8 – </a:t>
            </a:r>
            <a:r>
              <a:rPr lang="en-US" sz="4000" dirty="0"/>
              <a:t>Loci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710" y="2420187"/>
            <a:ext cx="3573322" cy="19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037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45&quot;&gt;&lt;object type=&quot;3&quot; unique_id=&quot;10046&quot;&gt;&lt;property id=&quot;20148&quot; value=&quot;5&quot;/&gt;&lt;property id=&quot;20300&quot; value=&quot;Slide 1 - &amp;quot;Welcome&amp;quot;&quot;/&gt;&lt;property id=&quot;20307&quot; value=&quot;256&quot;/&gt;&lt;/object&gt;&lt;object type=&quot;3&quot; unique_id=&quot;10047&quot;&gt;&lt;property id=&quot;20148&quot; value=&quot;5&quot;/&gt;&lt;property id=&quot;20300&quot; value=&quot;Slide 2 - &amp;quot;Assignment Scenario&amp;quot;&quot;/&gt;&lt;property id=&quot;20307&quot; value=&quot;258&quot;/&gt;&lt;/object&gt;&lt;object type=&quot;3&quot; unique_id=&quot;10048&quot;&gt;&lt;property id=&quot;20148&quot; value=&quot;5&quot;/&gt;&lt;property id=&quot;20300&quot; value=&quot;Slide 3 - &amp;quot;Excel Sales Scenario&amp;quot;&quot;/&gt;&lt;property id=&quot;20307&quot; value=&quot;286&quot;/&gt;&lt;/object&gt;&lt;object type=&quot;3&quot; unique_id=&quot;10049&quot;&gt;&lt;property id=&quot;20148&quot; value=&quot;5&quot;/&gt;&lt;property id=&quot;20300&quot; value=&quot;Slide 4 - &amp;quot;Task 1 – Excel Sales Spreadsheet&amp;quot;&quot;/&gt;&lt;property id=&quot;20307&quot; value=&quot;287&quot;/&gt;&lt;/object&gt;&lt;object type=&quot;3&quot; unique_id=&quot;10050&quot;&gt;&lt;property id=&quot;20148&quot; value=&quot;5&quot;/&gt;&lt;property id=&quot;20300&quot; value=&quot;Slide 5 - &amp;quot;Task 2 – Excel Sales Spreadsheet&amp;quot;&quot;/&gt;&lt;property id=&quot;20307&quot; value=&quot;288&quot;/&gt;&lt;/object&gt;&lt;object type=&quot;3&quot; unique_id=&quot;10051&quot;&gt;&lt;property id=&quot;20148&quot; value=&quot;5&quot;/&gt;&lt;property id=&quot;20300&quot; value=&quot;Slide 6 - &amp;quot;Task 3 – Excel Sales Spreadsheet&amp;quot;&quot;/&gt;&lt;property id=&quot;20307&quot; value=&quot;289&quot;/&gt;&lt;/object&gt;&lt;object type=&quot;3&quot; unique_id=&quot;10052&quot;&gt;&lt;property id=&quot;20148&quot; value=&quot;5&quot;/&gt;&lt;property id=&quot;20300&quot; value=&quot;Slide 7 - &amp;quot;Task 4 – Excel Sales Spreadsheet&amp;quot;&quot;/&gt;&lt;property id=&quot;20307&quot; value=&quot;290&quot;/&gt;&lt;/object&gt;&lt;object type=&quot;3&quot; unique_id=&quot;10053&quot;&gt;&lt;property id=&quot;20148&quot; value=&quot;5&quot;/&gt;&lt;property id=&quot;20300&quot; value=&quot;Slide 8 - &amp;quot;Task 5 – Excel Sales Spreadsheet&amp;quot;&quot;/&gt;&lt;property id=&quot;20307&quot; value=&quot;291&quot;/&gt;&lt;/object&gt;&lt;object type=&quot;3&quot; unique_id=&quot;10054&quot;&gt;&lt;property id=&quot;20148&quot; value=&quot;5&quot;/&gt;&lt;property id=&quot;20300&quot; value=&quot;Slide 9 - &amp;quot;Task 6 – Excel Sales Spreadsheet&amp;quot;&quot;/&gt;&lt;property id=&quot;20307&quot; value=&quot;292&quot;/&gt;&lt;/object&gt;&lt;object type=&quot;3&quot; unique_id=&quot;10055&quot;&gt;&lt;property id=&quot;20148&quot; value=&quot;5&quot;/&gt;&lt;property id=&quot;20300&quot; value=&quot;Slide 10 - &amp;quot;Task 7 – Excel Sales Spreadsheet&amp;quot;&quot;/&gt;&lt;property id=&quot;20307&quot; value=&quot;294&quot;/&gt;&lt;/object&gt;&lt;object type=&quot;3&quot; unique_id=&quot;10056&quot;&gt;&lt;property id=&quot;20148&quot; value=&quot;5&quot;/&gt;&lt;property id=&quot;20300&quot; value=&quot;Slide 11 - &amp;quot;Task 8 – Excel Sales Spreadsheet&amp;quot;&quot;/&gt;&lt;property id=&quot;20307&quot; value=&quot;295&quot;/&gt;&lt;/object&gt;&lt;object type=&quot;3&quot; unique_id=&quot;10057&quot;&gt;&lt;property id=&quot;20148&quot; value=&quot;5&quot;/&gt;&lt;property id=&quot;20300&quot; value=&quot;Slide 12 - &amp;quot;Excel Tutorials – Click to View&amp;quot;&quot;/&gt;&lt;property id=&quot;20307&quot; value=&quot;332&quot;/&gt;&lt;/object&gt;&lt;object type=&quot;3&quot; unique_id=&quot;10058&quot;&gt;&lt;property id=&quot;20148&quot; value=&quot;5&quot;/&gt;&lt;property id=&quot;20300&quot; value=&quot;Slide 13 - &amp;quot;Excel Sales – Assessment (St/Ex/Ad)&amp;quot;&quot;/&gt;&lt;property id=&quot;20307&quot; value=&quot;297&quot;/&gt;&lt;/object&gt;&lt;object type=&quot;3&quot; unique_id=&quot;10059&quot;&gt;&lt;property id=&quot;20148&quot; value=&quot;5&quot;/&gt;&lt;property id=&quot;20300&quot; value=&quot;Slide 14 - &amp;quot;Excel Bookings Scenario&amp;quot;&quot;/&gt;&lt;property id=&quot;20307&quot; value=&quot;299&quot;/&gt;&lt;/object&gt;&lt;object type=&quot;3&quot; unique_id=&quot;10060&quot;&gt;&lt;property id=&quot;20148&quot; value=&quot;5&quot;/&gt;&lt;property id=&quot;20300&quot; value=&quot;Slide 15 - &amp;quot;Task 1 – Excel Bookings Spreadsheet&amp;quot;&quot;/&gt;&lt;property id=&quot;20307&quot; value=&quot;300&quot;/&gt;&lt;/object&gt;&lt;object type=&quot;3&quot; unique_id=&quot;10061&quot;&gt;&lt;property id=&quot;20148&quot; value=&quot;5&quot;/&gt;&lt;property id=&quot;20300&quot; value=&quot;Slide 16 - &amp;quot;Task 2 – Excel Bookings Spreadsheet&amp;quot;&quot;/&gt;&lt;property id=&quot;20307&quot; value=&quot;301&quot;/&gt;&lt;/object&gt;&lt;object type=&quot;3&quot; unique_id=&quot;10062&quot;&gt;&lt;property id=&quot;20148&quot; value=&quot;5&quot;/&gt;&lt;property id=&quot;20300&quot; value=&quot;Slide 17 - &amp;quot;Task 3 – Excel Bookings Spreadsheet&amp;quot;&quot;/&gt;&lt;property id=&quot;20307&quot; value=&quot;302&quot;/&gt;&lt;/object&gt;&lt;object type=&quot;3&quot; unique_id=&quot;10063&quot;&gt;&lt;property id=&quot;20148&quot; value=&quot;5&quot;/&gt;&lt;property id=&quot;20300&quot; value=&quot;Slide 18 - &amp;quot;Task 4 – Excel Bookings Spreadsheet&amp;quot;&quot;/&gt;&lt;property id=&quot;20307&quot; value=&quot;309&quot;/&gt;&lt;/object&gt;&lt;object type=&quot;3&quot; unique_id=&quot;10064&quot;&gt;&lt;property id=&quot;20148&quot; value=&quot;5&quot;/&gt;&lt;property id=&quot;20300&quot; value=&quot;Slide 19 - &amp;quot;Task 5 – Excel Bookings Spreadsheet&amp;quot;&quot;/&gt;&lt;property id=&quot;20307&quot; value=&quot;304&quot;/&gt;&lt;/object&gt;&lt;object type=&quot;3&quot; unique_id=&quot;10065&quot;&gt;&lt;property id=&quot;20148&quot; value=&quot;5&quot;/&gt;&lt;property id=&quot;20300&quot; value=&quot;Slide 20 - &amp;quot;Task 6 – Excel Bookings Spreadsheet&amp;quot;&quot;/&gt;&lt;property id=&quot;20307&quot; value=&quot;305&quot;/&gt;&lt;/object&gt;&lt;object type=&quot;3&quot; unique_id=&quot;10066&quot;&gt;&lt;property id=&quot;20148&quot; value=&quot;5&quot;/&gt;&lt;property id=&quot;20300&quot; value=&quot;Slide 21 - &amp;quot;Task 7 – Excel Bookings Spreadsheet&amp;quot;&quot;/&gt;&lt;property id=&quot;20307&quot; value=&quot;306&quot;/&gt;&lt;/object&gt;&lt;object type=&quot;3&quot; unique_id=&quot;10067&quot;&gt;&lt;property id=&quot;20148&quot; value=&quot;5&quot;/&gt;&lt;property id=&quot;20300&quot; value=&quot;Slide 22 - &amp;quot;Task 8 – Excel Bookings Spreadsheet&amp;quot;&quot;/&gt;&lt;property id=&quot;20307&quot; value=&quot;307&quot;/&gt;&lt;/object&gt;&lt;object type=&quot;3&quot; unique_id=&quot;10068&quot;&gt;&lt;property id=&quot;20148&quot; value=&quot;5&quot;/&gt;&lt;property id=&quot;20300&quot; value=&quot;Slide 23 - &amp;quot;Excel Tutorials – Click to View&amp;quot;&quot;/&gt;&lt;property id=&quot;20307&quot; value=&quot;334&quot;/&gt;&lt;/object&gt;&lt;object type=&quot;3&quot; unique_id=&quot;10069&quot;&gt;&lt;property id=&quot;20148&quot; value=&quot;5&quot;/&gt;&lt;property id=&quot;20300&quot; value=&quot;Slide 24 - &amp;quot;Excel Bookings – Assessment (St/Ex/Ad)&amp;quot;&quot;/&gt;&lt;property id=&quot;20307&quot; value=&quot;308&quot;/&gt;&lt;/object&gt;&lt;object type=&quot;3&quot; unique_id=&quot;10070&quot;&gt;&lt;property id=&quot;20148&quot; value=&quot;5&quot;/&gt;&lt;property id=&quot;20300&quot; value=&quot;Slide 25 - &amp;quot;Graphics Scenario&amp;quot;&quot;/&gt;&lt;property id=&quot;20307&quot; value=&quot;310&quot;/&gt;&lt;/object&gt;&lt;object type=&quot;3&quot; unique_id=&quot;10071&quot;&gt;&lt;property id=&quot;20148&quot; value=&quot;5&quot;/&gt;&lt;property id=&quot;20300&quot; value=&quot;Slide 26 - &amp;quot;Task 1 – Bitmap Montage&amp;quot;&quot;/&gt;&lt;property id=&quot;20307&quot; value=&quot;311&quot;/&gt;&lt;/object&gt;&lt;object type=&quot;3&quot; unique_id=&quot;10072&quot;&gt;&lt;property id=&quot;20148&quot; value=&quot;5&quot;/&gt;&lt;property id=&quot;20300&quot; value=&quot;Slide 27 - &amp;quot;Task 2 – Bitmap Montage&amp;quot;&quot;/&gt;&lt;property id=&quot;20307&quot; value=&quot;312&quot;/&gt;&lt;/object&gt;&lt;object type=&quot;3&quot; unique_id=&quot;10073&quot;&gt;&lt;property id=&quot;20148&quot; value=&quot;5&quot;/&gt;&lt;property id=&quot;20300&quot; value=&quot;Slide 28 - &amp;quot;Task 3 – Bitmap Montage&amp;quot;&quot;/&gt;&lt;property id=&quot;20307&quot; value=&quot;313&quot;/&gt;&lt;/object&gt;&lt;object type=&quot;3&quot; unique_id=&quot;10074&quot;&gt;&lt;property id=&quot;20148&quot; value=&quot;5&quot;/&gt;&lt;property id=&quot;20300&quot; value=&quot;Slide 29 - &amp;quot;Task 4 – Bitmap Montage&amp;quot;&quot;/&gt;&lt;property id=&quot;20307&quot; value=&quot;314&quot;/&gt;&lt;/object&gt;&lt;object type=&quot;3&quot; unique_id=&quot;10075&quot;&gt;&lt;property id=&quot;20148&quot; value=&quot;5&quot;/&gt;&lt;property id=&quot;20300&quot; value=&quot;Slide 30 - &amp;quot;Task 5 – Vector Map&amp;quot;&quot;/&gt;&lt;property id=&quot;20307&quot; value=&quot;315&quot;/&gt;&lt;/object&gt;&lt;object type=&quot;3&quot; unique_id=&quot;10076&quot;&gt;&lt;property id=&quot;20148&quot; value=&quot;5&quot;/&gt;&lt;property id=&quot;20300&quot; value=&quot;Slide 31 - &amp;quot;Task 6 – Vector Map&amp;quot;&quot;/&gt;&lt;property id=&quot;20307&quot; value=&quot;316&quot;/&gt;&lt;/object&gt;&lt;object type=&quot;3&quot; unique_id=&quot;10077&quot;&gt;&lt;property id=&quot;20148&quot; value=&quot;5&quot;/&gt;&lt;property id=&quot;20300&quot; value=&quot;Slide 32 - &amp;quot;Task 7 – Vector Map&amp;quot;&quot;/&gt;&lt;property id=&quot;20307&quot; value=&quot;317&quot;/&gt;&lt;/object&gt;&lt;object type=&quot;3&quot; unique_id=&quot;10078&quot;&gt;&lt;property id=&quot;20148&quot; value=&quot;5&quot;/&gt;&lt;property id=&quot;20300&quot; value=&quot;Slide 33 - &amp;quot;Task 8 – Graphics&amp;quot;&quot;/&gt;&lt;property id=&quot;20307&quot; value=&quot;318&quot;/&gt;&lt;/object&gt;&lt;object type=&quot;3&quot; unique_id=&quot;10079&quot;&gt;&lt;property id=&quot;20148&quot; value=&quot;5&quot;/&gt;&lt;property id=&quot;20300&quot; value=&quot;Slide 34 - &amp;quot;Task 9 – Graphics&amp;quot;&quot;/&gt;&lt;property id=&quot;20307&quot; value=&quot;321&quot;/&gt;&lt;/object&gt;&lt;object type=&quot;3&quot; unique_id=&quot;10080&quot;&gt;&lt;property id=&quot;20148&quot; value=&quot;5&quot;/&gt;&lt;property id=&quot;20300&quot; value=&quot;Slide 35 - &amp;quot;Graphics – Assessment (St/Ex/Ad)&amp;quot;&quot;/&gt;&lt;property id=&quot;20307&quot; value=&quot;319&quot;/&gt;&lt;/object&gt;&lt;object type=&quot;3&quot; unique_id=&quot;10081&quot;&gt;&lt;property id=&quot;20148&quot; value=&quot;5&quot;/&gt;&lt;property id=&quot;20300&quot; value=&quot;Slide 36 - &amp;quot;E-Safety Scenario&amp;quot;&quot;/&gt;&lt;property id=&quot;20307&quot; value=&quot;322&quot;/&gt;&lt;/object&gt;&lt;object type=&quot;3&quot; unique_id=&quot;10082&quot;&gt;&lt;property id=&quot;20148&quot; value=&quot;5&quot;/&gt;&lt;property id=&quot;20300&quot; value=&quot;Slide 37 - &amp;quot;Task 1 – E-Safety&amp;quot;&quot;/&gt;&lt;property id=&quot;20307&quot; value=&quot;323&quot;/&gt;&lt;/object&gt;&lt;object type=&quot;3&quot; unique_id=&quot;10083&quot;&gt;&lt;property id=&quot;20148&quot; value=&quot;5&quot;/&gt;&lt;property id=&quot;20300&quot; value=&quot;Slide 38 - &amp;quot;Task 2 – E-Safety&amp;quot;&quot;/&gt;&lt;property id=&quot;20307&quot; value=&quot;324&quot;/&gt;&lt;/object&gt;&lt;object type=&quot;3&quot; unique_id=&quot;10084&quot;&gt;&lt;property id=&quot;20148&quot; value=&quot;5&quot;/&gt;&lt;property id=&quot;20300&quot; value=&quot;Slide 39 - &amp;quot;Task 3 – E-Safety&amp;quot;&quot;/&gt;&lt;property id=&quot;20307&quot; value=&quot;325&quot;/&gt;&lt;/object&gt;&lt;object type=&quot;3&quot; unique_id=&quot;10085&quot;&gt;&lt;property id=&quot;20148&quot; value=&quot;5&quot;/&gt;&lt;property id=&quot;20300&quot; value=&quot;Slide 40 - &amp;quot;Task 4 – E-Safety&amp;quot;&quot;/&gt;&lt;property id=&quot;20307&quot; value=&quot;326&quot;/&gt;&lt;/object&gt;&lt;object type=&quot;3&quot; unique_id=&quot;10086&quot;&gt;&lt;property id=&quot;20148&quot; value=&quot;5&quot;/&gt;&lt;property id=&quot;20300&quot; value=&quot;Slide 41 - &amp;quot;Task 5 – E-Safety&amp;quot;&quot;/&gt;&lt;property id=&quot;20307&quot; value=&quot;327&quot;/&gt;&lt;/object&gt;&lt;object type=&quot;3&quot; unique_id=&quot;10087&quot;&gt;&lt;property id=&quot;20148&quot; value=&quot;5&quot;/&gt;&lt;property id=&quot;20300&quot; value=&quot;Slide 42 - &amp;quot;Task 6 – E-Safety&amp;quot;&quot;/&gt;&lt;property id=&quot;20307&quot; value=&quot;328&quot;/&gt;&lt;/object&gt;&lt;object type=&quot;3&quot; unique_id=&quot;10088&quot;&gt;&lt;property id=&quot;20148&quot; value=&quot;5&quot;/&gt;&lt;property id=&quot;20300&quot; value=&quot;Slide 43 - &amp;quot;Task 7 – E-Safety&amp;quot;&quot;/&gt;&lt;property id=&quot;20307&quot; value=&quot;329&quot;/&gt;&lt;/object&gt;&lt;object type=&quot;3&quot; unique_id=&quot;10089&quot;&gt;&lt;property id=&quot;20148&quot; value=&quot;5&quot;/&gt;&lt;property id=&quot;20300&quot; value=&quot;Slide 44 - &amp;quot;E-Safety – Assessment (St/Ex/Ad)&amp;quot;&quot;/&gt;&lt;property id=&quot;20307&quot; value=&quot;331&quot;/&gt;&lt;/object&gt;&lt;/object&gt;&lt;object type=&quot;8&quot; unique_id=&quot;10135&quot;&gt;&lt;/object&gt;&lt;/object&gt;&lt;/database&gt;"/>
  <p:tag name="SECTOMILLISECCONVERTED" val="1"/>
  <p:tag name="ISPRING_RESOURCE_PATHS_HASH_2" val="08f788787bcb7a4d543d064184e3ed8f8a1ad1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deroth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0AEC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3C8A099435F469B82EC500073A18D" ma:contentTypeVersion="0" ma:contentTypeDescription="Create a new document." ma:contentTypeScope="" ma:versionID="db11316f7499926a5aef36baba7827a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DD945F-B7B0-4691-A0D0-E2EAD6DA23B3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16A05FF-1C8D-47AA-A52A-FF7901571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E5A8F797-114D-47DC-A43E-E9D7D88718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117356</TotalTime>
  <Words>7320</Words>
  <Application>Microsoft Office PowerPoint</Application>
  <PresentationFormat>On-screen Show (4:3)</PresentationFormat>
  <Paragraphs>1345</Paragraphs>
  <Slides>150</Slides>
  <Notes>150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62" baseType="lpstr">
      <vt:lpstr>Arial</vt:lpstr>
      <vt:lpstr>Calibri</vt:lpstr>
      <vt:lpstr>Cambria Math</vt:lpstr>
      <vt:lpstr>Comic Sans MS</vt:lpstr>
      <vt:lpstr>Lucida Sans Unicode</vt:lpstr>
      <vt:lpstr>Times New Roman</vt:lpstr>
      <vt:lpstr>Verdana</vt:lpstr>
      <vt:lpstr>Webdings</vt:lpstr>
      <vt:lpstr>Wingdings</vt:lpstr>
      <vt:lpstr>Wingdings 2</vt:lpstr>
      <vt:lpstr>Wingdings 3</vt:lpstr>
      <vt:lpstr>Enderoth</vt:lpstr>
      <vt:lpstr>PowerPoint Presentation</vt:lpstr>
      <vt:lpstr>Contents</vt:lpstr>
      <vt:lpstr>Contents</vt:lpstr>
      <vt:lpstr>Contents</vt:lpstr>
      <vt:lpstr>Contents</vt:lpstr>
      <vt:lpstr>8 – Prior Knowledge Check</vt:lpstr>
      <vt:lpstr>8 – Prior Knowledge Check</vt:lpstr>
      <vt:lpstr>8 – Prior Knowledge Check</vt:lpstr>
      <vt:lpstr>8 – Prior Knowledge Check</vt:lpstr>
      <vt:lpstr>8 – Prior Knowledge Check</vt:lpstr>
      <vt:lpstr>8 – Prior Knowledge Check</vt:lpstr>
      <vt:lpstr>8 – Prior Knowledge Check</vt:lpstr>
      <vt:lpstr>8.1 – 3D Solids</vt:lpstr>
      <vt:lpstr>8.1 – 3D Solids</vt:lpstr>
      <vt:lpstr>8.1 – 3D Solids</vt:lpstr>
      <vt:lpstr>8.1 – 3D Solids</vt:lpstr>
      <vt:lpstr>8.1 – 3D Solids</vt:lpstr>
      <vt:lpstr>8.1 – 3D Solids</vt:lpstr>
      <vt:lpstr>8.1 – 3D Solids</vt:lpstr>
      <vt:lpstr>8.2 – Reflection and Rotation</vt:lpstr>
      <vt:lpstr>8.2 – Reflection and Rotation</vt:lpstr>
      <vt:lpstr>8.2 – Reflection and Rotation</vt:lpstr>
      <vt:lpstr>8.2 – Reflection and Rotation</vt:lpstr>
      <vt:lpstr>8.2 – Reflection and Rotation</vt:lpstr>
      <vt:lpstr>8.2 – Reflection and Rotation</vt:lpstr>
      <vt:lpstr>8.2 – Reflection and Rotation</vt:lpstr>
      <vt:lpstr>8.2 – Reflection and Rotation</vt:lpstr>
      <vt:lpstr>8.2 – Reflection and Rotation</vt:lpstr>
      <vt:lpstr>8.2 – Reflection and Rotation</vt:lpstr>
      <vt:lpstr>8.2 – Reflection and Rotation</vt:lpstr>
      <vt:lpstr>8.2 – Reflection and Rotation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8.6 – Constructions 1</vt:lpstr>
      <vt:lpstr>8.6 – Constructions 1</vt:lpstr>
      <vt:lpstr>8.6 – Constructions 1</vt:lpstr>
      <vt:lpstr>8.6 – Constructions 1</vt:lpstr>
      <vt:lpstr>8.6 – Constructions 1</vt:lpstr>
      <vt:lpstr>8.6 – Constructions 1</vt:lpstr>
      <vt:lpstr>8.6 – Constructions 1</vt:lpstr>
      <vt:lpstr>8.6 – Constructions 1</vt:lpstr>
      <vt:lpstr>8.6 – Constructions 1</vt:lpstr>
      <vt:lpstr>8.6 – Constructions 1</vt:lpstr>
      <vt:lpstr>8.6 – Constructions 1</vt:lpstr>
      <vt:lpstr>8.7 – Constructions 2</vt:lpstr>
      <vt:lpstr>8.7 – Constructions 2</vt:lpstr>
      <vt:lpstr>8.7 – Constructions 2</vt:lpstr>
      <vt:lpstr>8.7 – Constructions 2</vt:lpstr>
      <vt:lpstr>8.7 – Constructions 2</vt:lpstr>
      <vt:lpstr>8.7 – Constructions 2</vt:lpstr>
      <vt:lpstr>8.7 – Constructions 2</vt:lpstr>
      <vt:lpstr>8.7 – Constructions 2</vt:lpstr>
      <vt:lpstr>8.7 – Constructions 2</vt:lpstr>
      <vt:lpstr>8.7 – Constructions 2</vt:lpstr>
      <vt:lpstr>8.7 – Constructions 2</vt:lpstr>
      <vt:lpstr>8.7 – Constructions 2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 – Problem Solving: Under Construction</vt:lpstr>
      <vt:lpstr>8 – Problem Solving: Under Construction</vt:lpstr>
      <vt:lpstr>8 – Problem Solving: Under Construction</vt:lpstr>
      <vt:lpstr>8 – Check-up</vt:lpstr>
      <vt:lpstr>8 – Check-up</vt:lpstr>
      <vt:lpstr>8 – Check-up</vt:lpstr>
      <vt:lpstr>8 – Check-up</vt:lpstr>
      <vt:lpstr>8 – Check-up</vt:lpstr>
      <vt:lpstr>8 – Check-up</vt:lpstr>
      <vt:lpstr>8 – Check-up</vt:lpstr>
      <vt:lpstr>8 – Check-up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Extend</vt:lpstr>
      <vt:lpstr>8 – Extend</vt:lpstr>
      <vt:lpstr>8 – Extend</vt:lpstr>
      <vt:lpstr>8 – Extend</vt:lpstr>
      <vt:lpstr>8 – Extend</vt:lpstr>
      <vt:lpstr>8 – Extend</vt:lpstr>
      <vt:lpstr>8 – Extend</vt:lpstr>
      <vt:lpstr>8 – Extend</vt:lpstr>
      <vt:lpstr>8 – Extend</vt:lpstr>
      <vt:lpstr>8 – Extend</vt:lpstr>
      <vt:lpstr>8 – Extend</vt:lpstr>
      <vt:lpstr>8 – Extend</vt:lpstr>
      <vt:lpstr>8 – Unit Test</vt:lpstr>
      <vt:lpstr>8 – Unit Test</vt:lpstr>
      <vt:lpstr>8 – Unit Test</vt:lpstr>
      <vt:lpstr>8 – Unit Test</vt:lpstr>
      <vt:lpstr>8 – Unit Test</vt:lpstr>
      <vt:lpstr>8 – Unit Test</vt:lpstr>
      <vt:lpstr>8 – Unit Test</vt:lpstr>
    </vt:vector>
  </TitlesOfParts>
  <Manager>Enderoth</Manager>
  <Company>Brooke Weston 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09 - Mathematics - Unit 8</dc:title>
  <dc:subject>Travel and Tourism</dc:subject>
  <dc:creator>Enderoth</dc:creator>
  <cp:keywords>2</cp:keywords>
  <cp:lastModifiedBy>Enderoth</cp:lastModifiedBy>
  <cp:revision>3598</cp:revision>
  <cp:lastPrinted>2014-01-22T18:25:48Z</cp:lastPrinted>
  <dcterms:created xsi:type="dcterms:W3CDTF">2008-03-12T11:01:44Z</dcterms:created>
  <dcterms:modified xsi:type="dcterms:W3CDTF">2018-09-12T20:16:12Z</dcterms:modified>
  <cp:category>Unit 01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0x0101006303C8A099435F469B82EC500073A18D</vt:lpwstr>
  </property>
  <property fmtid="{D5CDD505-2E9C-101B-9397-08002B2CF9AE}" pid="3" name="Unit">
    <vt:lpwstr>U1</vt:lpwstr>
  </property>
</Properties>
</file>